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69" r:id="rId8"/>
    <p:sldId id="268" r:id="rId9"/>
    <p:sldId id="265" r:id="rId10"/>
    <p:sldId id="270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5475F8-6CAA-4D46-A14F-15E3CB27C44C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05754&amp;dst=100429&amp;field=134&amp;date=01.04.2022" TargetMode="External"/><Relationship Id="rId2" Type="http://schemas.openxmlformats.org/officeDocument/2006/relationships/hyperlink" Target="https://login.consultant.ru/link/?req=doc&amp;base=LAW&amp;n=405754&amp;dst=100427&amp;field=134&amp;date=01.04.20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204322&amp;dst=100007&amp;field=134&amp;date=01.04.2022" TargetMode="External"/><Relationship Id="rId4" Type="http://schemas.openxmlformats.org/officeDocument/2006/relationships/hyperlink" Target="https://login.consultant.ru/link/?req=doc&amp;base=LAW&amp;n=405754&amp;dst=100443&amp;field=134&amp;date=01.04.202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RGSS&amp;n=60247&amp;dst=100050&amp;field=134&amp;date=01.04.2022" TargetMode="External"/><Relationship Id="rId3" Type="http://schemas.openxmlformats.org/officeDocument/2006/relationships/hyperlink" Target="https://login.consultant.ru/link/?req=doc&amp;base=LAW&amp;n=405754&amp;dst=100441&amp;field=134&amp;date=01.04.2022" TargetMode="External"/><Relationship Id="rId7" Type="http://schemas.openxmlformats.org/officeDocument/2006/relationships/hyperlink" Target="https://login.consultant.ru/link/?req=doc&amp;base=LAW&amp;n=411085&amp;dst=9446&amp;field=134&amp;date=01.04.2022" TargetMode="External"/><Relationship Id="rId2" Type="http://schemas.openxmlformats.org/officeDocument/2006/relationships/hyperlink" Target="https://login.consultant.ru/link/?req=doc&amp;base=CJI&amp;n=140998&amp;dst=100025&amp;field=134&amp;date=01.04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11085&amp;dst=6576&amp;field=134&amp;date=01.04.2022" TargetMode="External"/><Relationship Id="rId5" Type="http://schemas.openxmlformats.org/officeDocument/2006/relationships/hyperlink" Target="https://login.consultant.ru/link/?req=doc&amp;base=LAW&amp;n=405754&amp;dst=253&amp;field=134&amp;date=01.04.2022" TargetMode="External"/><Relationship Id="rId4" Type="http://schemas.openxmlformats.org/officeDocument/2006/relationships/hyperlink" Target="https://login.consultant.ru/link/?req=doc&amp;base=LAW&amp;n=405754&amp;dst=100444&amp;field=134&amp;date=01.04.202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11085&amp;dst=3977&amp;field=134&amp;date=01.04.2022" TargetMode="External"/><Relationship Id="rId3" Type="http://schemas.openxmlformats.org/officeDocument/2006/relationships/hyperlink" Target="https://login.consultant.ru/link/?req=doc&amp;base=LAW&amp;n=411085&amp;dst=9134&amp;field=134&amp;date=01.04.2022" TargetMode="External"/><Relationship Id="rId7" Type="http://schemas.openxmlformats.org/officeDocument/2006/relationships/hyperlink" Target="https://login.consultant.ru/link/?req=doc&amp;base=LAW&amp;n=411085&amp;dst=1682&amp;field=134&amp;date=01.04.2022" TargetMode="External"/><Relationship Id="rId2" Type="http://schemas.openxmlformats.org/officeDocument/2006/relationships/hyperlink" Target="https://login.consultant.ru/link/?req=doc&amp;base=LAW&amp;n=405754&amp;dst=250&amp;field=134&amp;date=01.04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182268&amp;dst=100007&amp;field=134&amp;date=01.04.2022" TargetMode="External"/><Relationship Id="rId5" Type="http://schemas.openxmlformats.org/officeDocument/2006/relationships/hyperlink" Target="https://login.consultant.ru/link/?req=doc&amp;base=LAW&amp;n=411085&amp;dst=6577&amp;field=134&amp;date=01.04.2022" TargetMode="External"/><Relationship Id="rId4" Type="http://schemas.openxmlformats.org/officeDocument/2006/relationships/hyperlink" Target="https://login.consultant.ru/link/?req=doc&amp;base=LAW&amp;n=411085&amp;dst=4378&amp;field=134&amp;date=01.04.2022" TargetMode="External"/><Relationship Id="rId9" Type="http://schemas.openxmlformats.org/officeDocument/2006/relationships/hyperlink" Target="https://login.consultant.ru/link/?req=doc&amp;base=LAW&amp;n=411085&amp;dst=1690&amp;field=134&amp;date=01.04.202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11085&amp;dst=6576&amp;field=134&amp;date=01.04.2022" TargetMode="External"/><Relationship Id="rId3" Type="http://schemas.openxmlformats.org/officeDocument/2006/relationships/hyperlink" Target="https://login.consultant.ru/link/?req=doc&amp;base=LAW&amp;n=405754&amp;dst=100072&amp;field=134&amp;date=01.04.2022" TargetMode="External"/><Relationship Id="rId7" Type="http://schemas.openxmlformats.org/officeDocument/2006/relationships/hyperlink" Target="https://login.consultant.ru/link/?req=doc&amp;base=LAW&amp;n=405754&amp;dst=254&amp;field=134&amp;date=01.04.2022" TargetMode="External"/><Relationship Id="rId2" Type="http://schemas.openxmlformats.org/officeDocument/2006/relationships/hyperlink" Target="https://login.consultant.ru/link/?req=doc&amp;base=LAW&amp;n=405754&amp;dst=100084&amp;field=134&amp;date=01.04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05754&amp;dst=100444&amp;field=134&amp;date=01.04.2022" TargetMode="External"/><Relationship Id="rId5" Type="http://schemas.openxmlformats.org/officeDocument/2006/relationships/hyperlink" Target="https://login.consultant.ru/link/?req=doc&amp;base=LAW&amp;n=405754&amp;dst=100441&amp;field=134&amp;date=01.04.2022" TargetMode="External"/><Relationship Id="rId4" Type="http://schemas.openxmlformats.org/officeDocument/2006/relationships/hyperlink" Target="https://login.consultant.ru/link/?req=doc&amp;base=LAW&amp;n=405754&amp;dst=100476&amp;field=134&amp;date=01.04.2022" TargetMode="External"/><Relationship Id="rId9" Type="http://schemas.openxmlformats.org/officeDocument/2006/relationships/hyperlink" Target="https://login.consultant.ru/link/?req=doc&amp;base=LAW&amp;n=411085&amp;dst=9446&amp;field=134&amp;date=01.04.202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05754&amp;dst=100168&amp;field=134&amp;date=01.04.2022" TargetMode="External"/><Relationship Id="rId13" Type="http://schemas.openxmlformats.org/officeDocument/2006/relationships/hyperlink" Target="https://login.consultant.ru/link/?req=doc&amp;base=LAW&amp;n=405754&amp;dst=100182&amp;field=134&amp;date=01.04.2022" TargetMode="External"/><Relationship Id="rId3" Type="http://schemas.openxmlformats.org/officeDocument/2006/relationships/hyperlink" Target="https://login.consultant.ru/link/?req=doc&amp;base=LAW&amp;n=411085&amp;dst=4378&amp;field=134&amp;date=01.04.2022" TargetMode="External"/><Relationship Id="rId7" Type="http://schemas.openxmlformats.org/officeDocument/2006/relationships/hyperlink" Target="https://login.consultant.ru/link/?req=doc&amp;base=LAW&amp;n=411085&amp;dst=1667&amp;field=134&amp;date=01.04.2022" TargetMode="External"/><Relationship Id="rId12" Type="http://schemas.openxmlformats.org/officeDocument/2006/relationships/hyperlink" Target="https://login.consultant.ru/link/?req=doc&amp;base=LAW&amp;n=405754&amp;dst=100476&amp;field=134&amp;date=01.04.2022" TargetMode="External"/><Relationship Id="rId2" Type="http://schemas.openxmlformats.org/officeDocument/2006/relationships/hyperlink" Target="https://login.consultant.ru/link/?req=doc&amp;base=LAW&amp;n=411085&amp;dst=9134&amp;field=134&amp;date=01.04.2022" TargetMode="External"/><Relationship Id="rId16" Type="http://schemas.openxmlformats.org/officeDocument/2006/relationships/hyperlink" Target="https://login.consultant.ru/link/?req=doc&amp;base=LAW&amp;n=405754&amp;dst=100229&amp;field=134&amp;date=01.04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05754&amp;dst=254&amp;field=134&amp;date=01.04.2022" TargetMode="External"/><Relationship Id="rId11" Type="http://schemas.openxmlformats.org/officeDocument/2006/relationships/hyperlink" Target="https://login.consultant.ru/link/?req=doc&amp;base=LAW&amp;n=411085&amp;dst=3974&amp;field=134&amp;date=01.04.2022" TargetMode="External"/><Relationship Id="rId5" Type="http://schemas.openxmlformats.org/officeDocument/2006/relationships/hyperlink" Target="https://login.consultant.ru/link/?req=doc&amp;base=LAW&amp;n=405754&amp;dst=100302&amp;field=134&amp;date=01.04.2022" TargetMode="External"/><Relationship Id="rId15" Type="http://schemas.openxmlformats.org/officeDocument/2006/relationships/hyperlink" Target="https://login.consultant.ru/link/?req=doc&amp;base=LAW&amp;n=405754&amp;dst=100521&amp;field=134&amp;date=01.04.2022" TargetMode="External"/><Relationship Id="rId10" Type="http://schemas.openxmlformats.org/officeDocument/2006/relationships/hyperlink" Target="https://login.consultant.ru/link/?req=doc&amp;base=LAW&amp;n=411085&amp;dst=1671&amp;field=134&amp;date=01.04.2022" TargetMode="External"/><Relationship Id="rId4" Type="http://schemas.openxmlformats.org/officeDocument/2006/relationships/hyperlink" Target="https://login.consultant.ru/link/?req=doc&amp;base=LAW&amp;n=405754&amp;dst=100&amp;field=134&amp;date=01.04.2022" TargetMode="External"/><Relationship Id="rId9" Type="http://schemas.openxmlformats.org/officeDocument/2006/relationships/hyperlink" Target="https://login.consultant.ru/link/?req=doc&amp;base=LAW&amp;n=411085&amp;dst=1669&amp;field=134&amp;date=01.04.2022" TargetMode="External"/><Relationship Id="rId14" Type="http://schemas.openxmlformats.org/officeDocument/2006/relationships/hyperlink" Target="https://login.consultant.ru/link/?req=doc&amp;base=LAW&amp;n=405754&amp;dst=179&amp;field=134&amp;date=01.04.20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CJI&amp;n=140998&amp;dst=100052&amp;field=134&amp;date=01.04.2022" TargetMode="External"/><Relationship Id="rId2" Type="http://schemas.openxmlformats.org/officeDocument/2006/relationships/hyperlink" Target="https://login.consultant.ru/link/?req=doc&amp;base=CJI&amp;n=140998&amp;dst=100013&amp;field=134&amp;date=01.04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05754&amp;dst=100444&amp;field=134&amp;date=01.04.2022" TargetMode="External"/><Relationship Id="rId5" Type="http://schemas.openxmlformats.org/officeDocument/2006/relationships/hyperlink" Target="https://login.consultant.ru/link/?req=doc&amp;base=LAW&amp;n=405754&amp;dst=100441&amp;field=134&amp;date=01.04.2022" TargetMode="External"/><Relationship Id="rId4" Type="http://schemas.openxmlformats.org/officeDocument/2006/relationships/hyperlink" Target="https://login.consultant.ru/link/?req=doc&amp;base=LAW&amp;n=405754&amp;dst=100448&amp;field=134&amp;date=01.04.202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05754&amp;dst=100442&amp;field=134&amp;date=01.04.2022" TargetMode="External"/><Relationship Id="rId2" Type="http://schemas.openxmlformats.org/officeDocument/2006/relationships/hyperlink" Target="https://login.consultant.ru/link/?req=doc&amp;base=LAW&amp;n=405754&amp;dst=100441&amp;field=134&amp;date=01.04.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0"/>
            <a:ext cx="4572032" cy="28575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Пилипенко Елена Алексеевна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Магистр юриспруденции,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член «Ассоциации юристов России»,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советник государственной гражданской службы 3 класса,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руководитель юридического центра</a:t>
            </a:r>
            <a:r>
              <a:rPr lang="ru-RU" sz="2800" i="1" dirty="0" smtClean="0">
                <a:solidFill>
                  <a:schemeClr val="tx1"/>
                </a:solidFill>
              </a:rPr>
              <a:t/>
            </a:r>
            <a:br>
              <a:rPr lang="ru-RU" sz="2800" i="1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143248"/>
            <a:ext cx="5500726" cy="185261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Ответственность за нарушения законодательства РФ о рекламе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28604"/>
            <a:ext cx="7576398" cy="58197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Антимонопольный орган вправе обратиться в суд или арбитражный суд с иском к рекламодателю о публичном опровержении недостоверной рекламы (</a:t>
            </a:r>
            <a:r>
              <a:rPr lang="ru-RU" sz="2000" dirty="0" err="1" smtClean="0"/>
              <a:t>контррекламе</a:t>
            </a:r>
            <a:r>
              <a:rPr lang="ru-RU" sz="2000" dirty="0" smtClean="0"/>
              <a:t>) за счет рекламодателя. Для этого должно быть принято решение антимонопольного органа о признании рекламы недостоверной и выдано предписание антимонопольного органа о прекращении распространения недостоверной рекламы. Суд или арбитражный суд определит форму, место и сроки размещения такого опровержения (</a:t>
            </a:r>
            <a:r>
              <a:rPr lang="ru-RU" sz="2000" dirty="0" smtClean="0">
                <a:hlinkClick r:id="rId2"/>
              </a:rPr>
              <a:t>ч. 1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3"/>
              </a:rPr>
              <a:t>3 ст. 36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4"/>
              </a:rPr>
              <a:t>ч. 3 ст. 38</a:t>
            </a:r>
            <a:r>
              <a:rPr lang="ru-RU" sz="2000" dirty="0" smtClean="0"/>
              <a:t> Закона о рекламе, </a:t>
            </a:r>
            <a:r>
              <a:rPr lang="ru-RU" sz="2000" dirty="0" smtClean="0">
                <a:hlinkClick r:id="rId5"/>
              </a:rPr>
              <a:t>Письмо</a:t>
            </a:r>
            <a:r>
              <a:rPr lang="ru-RU" sz="2000" dirty="0" smtClean="0"/>
              <a:t> ФАС России от 30.08.2016 N АК/59706/16).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Пилипенко Елена Алексеевна</a:t>
            </a:r>
          </a:p>
          <a:p>
            <a:pPr algn="ctr"/>
            <a:r>
              <a:rPr lang="ru-RU" dirty="0" smtClean="0"/>
              <a:t>Магистр Юриспруденции</a:t>
            </a:r>
          </a:p>
          <a:p>
            <a:pPr algn="ctr"/>
            <a:r>
              <a:rPr lang="ru-RU" dirty="0" smtClean="0"/>
              <a:t>Член Ассоциации Юристов России</a:t>
            </a:r>
          </a:p>
          <a:p>
            <a:pPr algn="ctr"/>
            <a:r>
              <a:rPr lang="ru-RU" dirty="0" smtClean="0"/>
              <a:t>г.Брянск, ул. </a:t>
            </a:r>
            <a:r>
              <a:rPr lang="ru-RU" dirty="0" err="1" smtClean="0"/>
              <a:t>Ромашина</a:t>
            </a:r>
            <a:r>
              <a:rPr lang="ru-RU" dirty="0" smtClean="0"/>
              <a:t> д.32</a:t>
            </a:r>
          </a:p>
          <a:p>
            <a:pPr algn="ctr"/>
            <a:r>
              <a:rPr lang="ru-RU" dirty="0" err="1" smtClean="0"/>
              <a:t>тц</a:t>
            </a:r>
            <a:r>
              <a:rPr lang="ru-RU" dirty="0" smtClean="0"/>
              <a:t> «Одиссей», 2 этаж, офис «Юрист»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тел. 8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910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r>
              <a:rPr lang="ru-RU" b="1" u="sng" dirty="0" err="1" smtClean="0"/>
              <a:t>эл.почта</a:t>
            </a:r>
            <a:r>
              <a:rPr lang="en-US" b="1" u="sng" dirty="0" smtClean="0"/>
              <a:t>: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pilipenko32.ru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Какая административная ответственность установлена за нарушение законодательства о рекламе</a:t>
            </a:r>
          </a:p>
          <a:p>
            <a:endParaRPr lang="ru-RU" sz="2400" dirty="0" smtClean="0"/>
          </a:p>
          <a:p>
            <a:r>
              <a:rPr lang="ru-RU" sz="2400" dirty="0" smtClean="0"/>
              <a:t>2. Какая гражданско-правовая ответственность применяется за нарушения законодательства о рекламе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Ответы на вопросы.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7105640" cy="7589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Административная ответственность за нарушение законодательства о рекламе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        К административной ответственности за нарушение законодательства о рекламе могут привлечь как рекламодателей, так и </a:t>
            </a:r>
            <a:r>
              <a:rPr lang="ru-RU" sz="2400" dirty="0" err="1" smtClean="0">
                <a:latin typeface="Calibri" pitchFamily="34" charset="0"/>
              </a:rPr>
              <a:t>рекламораспространителей</a:t>
            </a:r>
            <a:r>
              <a:rPr lang="ru-RU" sz="2400" dirty="0" smtClean="0">
                <a:latin typeface="Calibri" pitchFamily="34" charset="0"/>
              </a:rPr>
              <a:t>, </a:t>
            </a:r>
            <a:r>
              <a:rPr lang="ru-RU" sz="2400" dirty="0" err="1" smtClean="0">
                <a:latin typeface="Calibri" pitchFamily="34" charset="0"/>
              </a:rPr>
              <a:t>рекламопроизводителей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и</a:t>
            </a:r>
            <a:r>
              <a:rPr lang="ru-RU" sz="2400" dirty="0" smtClean="0">
                <a:latin typeface="Calibri" pitchFamily="34" charset="0"/>
              </a:rPr>
              <a:t> операторов рекламных систем (ч. 4, 7.1 ст. 38 Закона о рекламе).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1.1 Какую ответственность несет работодатель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Рекламодатель может быть привлечен к административной и иной ответственности за </a:t>
            </a:r>
            <a:r>
              <a:rPr lang="ru-RU" dirty="0" smtClean="0">
                <a:hlinkClick r:id="" action="ppaction://hlinkfile"/>
              </a:rPr>
              <a:t>недобросовестную</a:t>
            </a:r>
            <a:r>
              <a:rPr lang="ru-RU" dirty="0" smtClean="0"/>
              <a:t> рекламу, за </a:t>
            </a:r>
            <a:r>
              <a:rPr lang="ru-RU" dirty="0" smtClean="0">
                <a:hlinkClick r:id="rId2"/>
              </a:rPr>
              <a:t>недостоверную</a:t>
            </a:r>
            <a:r>
              <a:rPr lang="ru-RU" dirty="0" smtClean="0"/>
              <a:t> рекламу, а также за иные нарушения. Это следует из </a:t>
            </a:r>
            <a:r>
              <a:rPr lang="ru-RU" dirty="0" smtClean="0">
                <a:hlinkClick r:id="rId3"/>
              </a:rPr>
              <a:t>ч. 1</a:t>
            </a:r>
            <a:r>
              <a:rPr lang="ru-RU" dirty="0" smtClean="0"/>
              <a:t>, </a:t>
            </a:r>
            <a:r>
              <a:rPr lang="ru-RU" dirty="0" smtClean="0">
                <a:hlinkClick r:id="rId4"/>
              </a:rPr>
              <a:t>4</a:t>
            </a:r>
            <a:r>
              <a:rPr lang="ru-RU" dirty="0" smtClean="0"/>
              <a:t> - </a:t>
            </a:r>
            <a:r>
              <a:rPr lang="ru-RU" dirty="0" smtClean="0">
                <a:hlinkClick r:id="rId5"/>
              </a:rPr>
              <a:t>6 ст. 38</a:t>
            </a:r>
            <a:r>
              <a:rPr lang="ru-RU" dirty="0" smtClean="0"/>
              <a:t> Закона о рекламе. </a:t>
            </a:r>
          </a:p>
          <a:p>
            <a:r>
              <a:rPr lang="ru-RU" b="1" dirty="0" smtClean="0"/>
              <a:t>За недобросовестную рекламу вас могут привлечь</a:t>
            </a:r>
            <a:r>
              <a:rPr lang="ru-RU" dirty="0" smtClean="0"/>
              <a:t> в том числе (</a:t>
            </a:r>
            <a:r>
              <a:rPr lang="ru-RU" dirty="0" smtClean="0">
                <a:hlinkClick r:id="rId3"/>
              </a:rPr>
              <a:t>ч. 1</a:t>
            </a:r>
            <a:r>
              <a:rPr lang="ru-RU" dirty="0" smtClean="0"/>
              <a:t>, </a:t>
            </a:r>
            <a:r>
              <a:rPr lang="ru-RU" dirty="0" smtClean="0">
                <a:hlinkClick r:id="rId4"/>
              </a:rPr>
              <a:t>4 ст. 38</a:t>
            </a:r>
            <a:r>
              <a:rPr lang="ru-RU" dirty="0" smtClean="0"/>
              <a:t> Закона о рекламе): </a:t>
            </a:r>
          </a:p>
          <a:p>
            <a:r>
              <a:rPr lang="ru-RU" dirty="0" smtClean="0"/>
              <a:t>к административной ответственности. По общему правилу к ответственности привлекают по </a:t>
            </a:r>
            <a:r>
              <a:rPr lang="ru-RU" dirty="0" smtClean="0">
                <a:hlinkClick r:id="rId6"/>
              </a:rPr>
              <a:t>ч. 1 ст. 14.3</a:t>
            </a:r>
            <a:r>
              <a:rPr lang="ru-RU" dirty="0" smtClean="0"/>
              <a:t> </a:t>
            </a:r>
            <a:r>
              <a:rPr lang="ru-RU" dirty="0" err="1" smtClean="0"/>
              <a:t>КоАП</a:t>
            </a:r>
            <a:r>
              <a:rPr lang="ru-RU" dirty="0" smtClean="0"/>
              <a:t> РФ. Штраф составит для </a:t>
            </a:r>
            <a:r>
              <a:rPr lang="ru-RU" dirty="0" err="1" smtClean="0"/>
              <a:t>юрлиц</a:t>
            </a:r>
            <a:r>
              <a:rPr lang="ru-RU" dirty="0" smtClean="0"/>
              <a:t> - от 100 000 до 500 000 руб., для должностных лиц и ИП - от 4 000 до 20 000 руб. (</a:t>
            </a:r>
            <a:r>
              <a:rPr lang="ru-RU" dirty="0" smtClean="0">
                <a:hlinkClick r:id="rId7"/>
              </a:rPr>
              <a:t>примечание к ст. 2.4</a:t>
            </a:r>
            <a:r>
              <a:rPr lang="ru-RU" dirty="0" smtClean="0"/>
              <a:t> </a:t>
            </a:r>
            <a:r>
              <a:rPr lang="ru-RU" dirty="0" err="1" smtClean="0"/>
              <a:t>КоАП</a:t>
            </a:r>
            <a:r>
              <a:rPr lang="ru-RU" dirty="0" smtClean="0"/>
              <a:t> РФ), для граждан - от 2 000 до 2 500 руб. (см., например, </a:t>
            </a:r>
            <a:r>
              <a:rPr lang="ru-RU" dirty="0" smtClean="0">
                <a:hlinkClick r:id="rId8"/>
              </a:rPr>
              <a:t>Решение</a:t>
            </a:r>
            <a:r>
              <a:rPr lang="ru-RU" dirty="0" smtClean="0"/>
              <a:t> Кемеровского УФАС России от 27.05.2021 N 042/05/5-1682/2020);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Специальная ответственность предусмотрена: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8"/>
            <a:ext cx="7719274" cy="5500726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 smtClean="0"/>
              <a:t>1)за рекламу некоторых объектов рекламирования, реклама которых </a:t>
            </a:r>
            <a:r>
              <a:rPr lang="ru-RU" sz="4300" dirty="0" smtClean="0">
                <a:hlinkClick r:id="rId2"/>
              </a:rPr>
              <a:t>не допускается</a:t>
            </a:r>
            <a:r>
              <a:rPr lang="ru-RU" sz="4300" dirty="0" smtClean="0"/>
              <a:t>, например за рекламу табака, табачной продукции, табачных изделий, </a:t>
            </a:r>
            <a:r>
              <a:rPr lang="ru-RU" sz="4300" dirty="0" err="1" smtClean="0"/>
              <a:t>никотинсодержащей</a:t>
            </a:r>
            <a:r>
              <a:rPr lang="ru-RU" sz="4300" dirty="0" smtClean="0"/>
              <a:t> продукции, курительных принадлежностей, устройств для потребления </a:t>
            </a:r>
            <a:r>
              <a:rPr lang="ru-RU" sz="4300" dirty="0" err="1" smtClean="0"/>
              <a:t>никотинсодержащей</a:t>
            </a:r>
            <a:r>
              <a:rPr lang="ru-RU" sz="4300" dirty="0" smtClean="0"/>
              <a:t> продукции или кальянов ответственность установлена </a:t>
            </a:r>
            <a:r>
              <a:rPr lang="ru-RU" sz="4300" dirty="0" smtClean="0">
                <a:hlinkClick r:id="rId3"/>
              </a:rPr>
              <a:t>ч. 4 ст. 14.3.1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РФ; </a:t>
            </a:r>
          </a:p>
          <a:p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2)за нарушения требований к рекламе отдельных видов объектов рекламирования, в том числе: </a:t>
            </a:r>
          </a:p>
          <a:p>
            <a:r>
              <a:rPr lang="ru-RU" sz="4300" dirty="0" smtClean="0"/>
              <a:t>лекарственных средств, медицинских изделий и медицинских услуг, в том числе методов лечения, а также биологически активных добавок. Ответственность предусмотрена </a:t>
            </a:r>
            <a:r>
              <a:rPr lang="ru-RU" sz="4300" dirty="0" smtClean="0">
                <a:hlinkClick r:id="rId4"/>
              </a:rPr>
              <a:t>ч. 5 ст. 14.3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РФ; </a:t>
            </a:r>
          </a:p>
          <a:p>
            <a:r>
              <a:rPr lang="ru-RU" sz="4300" dirty="0" smtClean="0"/>
              <a:t>услуг, связанных с предоставлением кредита или займа, пользованием им и погашением кредита или займа. Если такая реклама содержит хотя бы одно условие, влияющее на его стоимость, без указания всех остальных условий, определяющих полную стоимость кредита (займа) для заемщика и влияющих на нее, рекламодателя - кредитную организацию привлекут к ответственности по </a:t>
            </a:r>
            <a:r>
              <a:rPr lang="ru-RU" sz="4300" dirty="0" smtClean="0">
                <a:hlinkClick r:id="rId5"/>
              </a:rPr>
              <a:t>ч. 6 ст. 14.3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 (</a:t>
            </a:r>
            <a:r>
              <a:rPr lang="ru-RU" sz="4300" dirty="0" smtClean="0">
                <a:hlinkClick r:id="rId6"/>
              </a:rPr>
              <a:t>Письмо</a:t>
            </a:r>
            <a:r>
              <a:rPr lang="ru-RU" sz="4300" dirty="0" smtClean="0"/>
              <a:t> ФАС России от 02.07.2015 N АД/33032/15); </a:t>
            </a:r>
          </a:p>
          <a:p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3)за нарушение правил размещения рекламы, в том числе: </a:t>
            </a:r>
          </a:p>
          <a:p>
            <a:r>
              <a:rPr lang="ru-RU" sz="4300" dirty="0" smtClean="0"/>
              <a:t>за размещение рекламы на знаке дорожного движения, на его опоре или на любом ином приспособлении для регулирования дорожного движения, а также за размещение рекламы, сходной с дорожными знаками, ответственность установлена </a:t>
            </a:r>
            <a:r>
              <a:rPr lang="ru-RU" sz="4300" dirty="0" smtClean="0">
                <a:hlinkClick r:id="rId7"/>
              </a:rPr>
              <a:t>ч. 1 ст. 14.38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РФ; </a:t>
            </a:r>
          </a:p>
          <a:p>
            <a:r>
              <a:rPr lang="ru-RU" sz="4300" dirty="0" smtClean="0"/>
              <a:t>за использование транспортного средства исключительно или преимущественно в качестве передвижной рекламной конструкции ответственность предусмотрена </a:t>
            </a:r>
            <a:r>
              <a:rPr lang="ru-RU" sz="4300" dirty="0" smtClean="0">
                <a:hlinkClick r:id="rId8"/>
              </a:rPr>
              <a:t>ч. 2 ст. 14.38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РФ; </a:t>
            </a:r>
          </a:p>
          <a:p>
            <a:r>
              <a:rPr lang="ru-RU" sz="4300" dirty="0" smtClean="0"/>
              <a:t>за распространение звуковой рекламы с использованием транспортных средств, а также звуковое сопровождение рекламы, распространяемой с использованием транспортных средств, ответственность предусмотрена </a:t>
            </a:r>
            <a:r>
              <a:rPr lang="ru-RU" sz="4300" dirty="0" smtClean="0">
                <a:hlinkClick r:id="rId9"/>
              </a:rPr>
              <a:t>ч. 5 ст. 14.38</a:t>
            </a:r>
            <a:r>
              <a:rPr lang="ru-RU" sz="4300" dirty="0" smtClean="0"/>
              <a:t> </a:t>
            </a:r>
            <a:r>
              <a:rPr lang="ru-RU" sz="4300" dirty="0" err="1" smtClean="0"/>
              <a:t>КоАП</a:t>
            </a:r>
            <a:r>
              <a:rPr lang="ru-RU" sz="4300" dirty="0" smtClean="0"/>
              <a:t> РФ.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1.2. Какую ответственность несет </a:t>
            </a:r>
            <a:r>
              <a:rPr lang="ru-RU" sz="3100" b="1" dirty="0" err="1" smtClean="0"/>
              <a:t>рекламораспространитель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Рекламораспространитель</a:t>
            </a:r>
            <a:r>
              <a:rPr lang="ru-RU" dirty="0" smtClean="0"/>
              <a:t> может быть привлечен к административной и иной ответственности за распространение </a:t>
            </a:r>
            <a:r>
              <a:rPr lang="ru-RU" dirty="0" smtClean="0">
                <a:hlinkClick r:id="rId2"/>
              </a:rPr>
              <a:t>скрытой рекламы</a:t>
            </a:r>
            <a:r>
              <a:rPr lang="ru-RU" dirty="0" smtClean="0"/>
              <a:t>, за </a:t>
            </a:r>
            <a:r>
              <a:rPr lang="ru-RU" dirty="0" smtClean="0">
                <a:hlinkClick r:id="rId3"/>
              </a:rPr>
              <a:t>сходство рекламы</a:t>
            </a:r>
            <a:r>
              <a:rPr lang="ru-RU" dirty="0" smtClean="0"/>
              <a:t> с дорожными знаками, за использование рекламных конструкций не по </a:t>
            </a:r>
            <a:r>
              <a:rPr lang="ru-RU" dirty="0" smtClean="0">
                <a:hlinkClick r:id="rId4"/>
              </a:rPr>
              <a:t>целевому назначению</a:t>
            </a:r>
            <a:r>
              <a:rPr lang="ru-RU" dirty="0" smtClean="0"/>
              <a:t>, а также за иные нарушения. Это следует из </a:t>
            </a:r>
            <a:r>
              <a:rPr lang="ru-RU" dirty="0" smtClean="0">
                <a:hlinkClick r:id="rId5"/>
              </a:rPr>
              <a:t>ч. 1</a:t>
            </a:r>
            <a:r>
              <a:rPr lang="ru-RU" dirty="0" smtClean="0"/>
              <a:t>, </a:t>
            </a:r>
            <a:r>
              <a:rPr lang="ru-RU" dirty="0" smtClean="0">
                <a:hlinkClick r:id="rId6"/>
              </a:rPr>
              <a:t>4</a:t>
            </a:r>
            <a:r>
              <a:rPr lang="ru-RU" dirty="0" smtClean="0"/>
              <a:t>, </a:t>
            </a:r>
            <a:r>
              <a:rPr lang="ru-RU" dirty="0" smtClean="0">
                <a:hlinkClick r:id="rId7"/>
              </a:rPr>
              <a:t>7 ст. 38</a:t>
            </a:r>
            <a:r>
              <a:rPr lang="ru-RU" dirty="0" smtClean="0"/>
              <a:t> Закона о рекламе. </a:t>
            </a:r>
          </a:p>
          <a:p>
            <a:r>
              <a:rPr lang="ru-RU" dirty="0" smtClean="0"/>
              <a:t>По общему правилу к ответственности </a:t>
            </a:r>
            <a:r>
              <a:rPr lang="ru-RU" dirty="0" err="1" smtClean="0"/>
              <a:t>рекламораспространителя</a:t>
            </a:r>
            <a:r>
              <a:rPr lang="ru-RU" dirty="0" smtClean="0"/>
              <a:t> привлекут по </a:t>
            </a:r>
            <a:r>
              <a:rPr lang="ru-RU" dirty="0" smtClean="0">
                <a:hlinkClick r:id="rId8"/>
              </a:rPr>
              <a:t>ч. 1 ст. 14.3</a:t>
            </a:r>
            <a:r>
              <a:rPr lang="ru-RU" dirty="0" smtClean="0"/>
              <a:t> </a:t>
            </a:r>
            <a:r>
              <a:rPr lang="ru-RU" dirty="0" err="1" smtClean="0"/>
              <a:t>КоАП</a:t>
            </a:r>
            <a:r>
              <a:rPr lang="ru-RU" dirty="0" smtClean="0"/>
              <a:t> РФ. В этом случае штраф составит для </a:t>
            </a:r>
            <a:r>
              <a:rPr lang="ru-RU" dirty="0" err="1" smtClean="0"/>
              <a:t>юрлиц</a:t>
            </a:r>
            <a:r>
              <a:rPr lang="ru-RU" dirty="0" smtClean="0"/>
              <a:t> - от 100 000 до 500 000 руб., для должностных лиц и ИП - от 4 000 до 20 000 руб. (</a:t>
            </a:r>
            <a:r>
              <a:rPr lang="ru-RU" dirty="0" smtClean="0">
                <a:hlinkClick r:id="rId9"/>
              </a:rPr>
              <a:t>примечание к ст. 2.4</a:t>
            </a:r>
            <a:r>
              <a:rPr lang="ru-RU" dirty="0" smtClean="0"/>
              <a:t> </a:t>
            </a:r>
            <a:r>
              <a:rPr lang="ru-RU" dirty="0" err="1" smtClean="0"/>
              <a:t>КоАП</a:t>
            </a:r>
            <a:r>
              <a:rPr lang="ru-RU" dirty="0" smtClean="0"/>
              <a:t> РФ), для граждан - от 2 000 до 2 500 руб.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Специальная ответственность предусмотрена: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1) за рекламу некоторых объектов рекламирования, реклама которых не допускается (см. например, </a:t>
            </a:r>
            <a:r>
              <a:rPr lang="ru-RU" sz="1400" dirty="0" smtClean="0">
                <a:hlinkClick r:id="rId2"/>
              </a:rPr>
              <a:t>ч. 4 ст. 14.3.1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РФ); </a:t>
            </a:r>
          </a:p>
          <a:p>
            <a:pPr>
              <a:buNone/>
            </a:pPr>
            <a:r>
              <a:rPr lang="ru-RU" sz="1400" dirty="0" smtClean="0"/>
              <a:t>2) за нарушение требований к рекламе отдельных видов объектов рекламирования, в том числе: </a:t>
            </a:r>
          </a:p>
          <a:p>
            <a:r>
              <a:rPr lang="ru-RU" sz="1400" dirty="0" smtClean="0"/>
              <a:t>лекарственных средств, медицинских изделий и медицинских услуг, в том числе методов лечения, а также биологически активных добавок. Ответственность предусмотрена </a:t>
            </a:r>
            <a:r>
              <a:rPr lang="ru-RU" sz="1400" dirty="0" smtClean="0">
                <a:hlinkClick r:id="rId3"/>
              </a:rPr>
              <a:t>ч. 5 ст. 14.3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РФ. Причем при рекламе лекарственных средств, медицинских изделий и медицинских услуг </a:t>
            </a:r>
            <a:r>
              <a:rPr lang="ru-RU" sz="1400" dirty="0" err="1" smtClean="0"/>
              <a:t>рекламораспространитель</a:t>
            </a:r>
            <a:r>
              <a:rPr lang="ru-RU" sz="1400" dirty="0" smtClean="0"/>
              <a:t> отвечает за нарушения требований, установленных </a:t>
            </a:r>
            <a:r>
              <a:rPr lang="ru-RU" sz="1400" dirty="0" smtClean="0">
                <a:hlinkClick r:id="rId4"/>
              </a:rPr>
              <a:t>ч. 7</a:t>
            </a:r>
            <a:r>
              <a:rPr lang="ru-RU" sz="1400" dirty="0" smtClean="0"/>
              <a:t> - </a:t>
            </a:r>
            <a:r>
              <a:rPr lang="ru-RU" sz="1400" dirty="0" smtClean="0">
                <a:hlinkClick r:id="rId5"/>
              </a:rPr>
              <a:t>9 ст. 24</a:t>
            </a:r>
            <a:r>
              <a:rPr lang="ru-RU" sz="1400" dirty="0" smtClean="0"/>
              <a:t> Закона о рекламе (</a:t>
            </a:r>
            <a:r>
              <a:rPr lang="ru-RU" sz="1400" dirty="0" smtClean="0">
                <a:hlinkClick r:id="rId6"/>
              </a:rPr>
              <a:t>ч. 7 ст. 38</a:t>
            </a:r>
            <a:r>
              <a:rPr lang="ru-RU" sz="1400" dirty="0" smtClean="0"/>
              <a:t> указанного Закона); </a:t>
            </a:r>
          </a:p>
          <a:p>
            <a:pPr>
              <a:buNone/>
            </a:pPr>
            <a:r>
              <a:rPr lang="ru-RU" sz="1400" dirty="0" smtClean="0"/>
              <a:t>3) за нарушения при распространении рекламы, в частности: </a:t>
            </a:r>
          </a:p>
          <a:p>
            <a:r>
              <a:rPr lang="ru-RU" sz="1400" dirty="0" smtClean="0"/>
              <a:t>за нарушения порядка прерывания рекламой теле- или радиопрограммы, теле- или радиопередачи либо совмещения рекламы с телепрограммой, превышение допустимого объема рекламы в теле- или радиопрограммах, распространение рекламы в теле- или радиопрограммах в дни траура ответственность предусмотрена </a:t>
            </a:r>
            <a:r>
              <a:rPr lang="ru-RU" sz="1400" dirty="0" smtClean="0">
                <a:hlinkClick r:id="rId7"/>
              </a:rPr>
              <a:t>ч. 2 ст. 14.3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РФ; </a:t>
            </a:r>
          </a:p>
          <a:p>
            <a:r>
              <a:rPr lang="ru-RU" sz="1400" dirty="0" smtClean="0"/>
              <a:t>за превышение </a:t>
            </a:r>
            <a:r>
              <a:rPr lang="ru-RU" sz="1400" dirty="0" smtClean="0">
                <a:hlinkClick r:id="rId8"/>
              </a:rPr>
              <a:t>объема рекламы</a:t>
            </a:r>
            <a:r>
              <a:rPr lang="ru-RU" sz="1400" dirty="0" smtClean="0"/>
              <a:t> в периодических печатных изданиях ответственность предусмотрена </a:t>
            </a:r>
            <a:r>
              <a:rPr lang="ru-RU" sz="1400" dirty="0" smtClean="0">
                <a:hlinkClick r:id="rId9"/>
              </a:rPr>
              <a:t>ч. 3 ст. 14.3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РФ; </a:t>
            </a:r>
          </a:p>
          <a:p>
            <a:r>
              <a:rPr lang="ru-RU" sz="1400" dirty="0" smtClean="0"/>
              <a:t>за нарушения при кино- и </a:t>
            </a:r>
            <a:r>
              <a:rPr lang="ru-RU" sz="1400" dirty="0" err="1" smtClean="0"/>
              <a:t>видеообслуживании</a:t>
            </a:r>
            <a:r>
              <a:rPr lang="ru-RU" sz="1400" dirty="0" smtClean="0"/>
              <a:t> (прерывание рекламой демонстрации фильма и т.п.) ответственность предусмотрена </a:t>
            </a:r>
            <a:r>
              <a:rPr lang="ru-RU" sz="1400" dirty="0" smtClean="0">
                <a:hlinkClick r:id="rId10"/>
              </a:rPr>
              <a:t>ч. 4 ст. 14.3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РФ; </a:t>
            </a:r>
          </a:p>
          <a:p>
            <a:r>
              <a:rPr lang="ru-RU" sz="1400" dirty="0" smtClean="0"/>
              <a:t>за нарушения требований к установке и (или) эксплуатации рекламной конструкции ответственность предусмотрена </a:t>
            </a:r>
            <a:r>
              <a:rPr lang="ru-RU" sz="1400" dirty="0" smtClean="0">
                <a:hlinkClick r:id="rId11"/>
              </a:rPr>
              <a:t>ст. 14.37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КоАП</a:t>
            </a:r>
            <a:r>
              <a:rPr lang="ru-RU" sz="1400" dirty="0" smtClean="0"/>
              <a:t> РФ. </a:t>
            </a:r>
            <a:r>
              <a:rPr lang="ru-RU" sz="1400" dirty="0" err="1" smtClean="0"/>
              <a:t>Рекламораспространитель</a:t>
            </a:r>
            <a:r>
              <a:rPr lang="ru-RU" sz="1400" dirty="0" smtClean="0"/>
              <a:t> отвечает за нарушение требований </a:t>
            </a:r>
            <a:r>
              <a:rPr lang="ru-RU" sz="1400" dirty="0" smtClean="0">
                <a:hlinkClick r:id="rId12"/>
              </a:rPr>
              <a:t>ч. 2</a:t>
            </a:r>
            <a:r>
              <a:rPr lang="ru-RU" sz="1400" dirty="0" smtClean="0"/>
              <a:t> - </a:t>
            </a:r>
            <a:r>
              <a:rPr lang="ru-RU" sz="1400" dirty="0" smtClean="0">
                <a:hlinkClick r:id="rId13"/>
              </a:rPr>
              <a:t>4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14"/>
              </a:rPr>
              <a:t>9 ст. 19</a:t>
            </a:r>
            <a:r>
              <a:rPr lang="ru-RU" sz="1400" dirty="0" smtClean="0"/>
              <a:t> Закона о рекламе (</a:t>
            </a:r>
            <a:r>
              <a:rPr lang="ru-RU" sz="1400" dirty="0" smtClean="0">
                <a:hlinkClick r:id="rId6"/>
              </a:rPr>
              <a:t>ч. 7 ст. 38</a:t>
            </a:r>
            <a:r>
              <a:rPr lang="ru-RU" sz="1400" dirty="0" smtClean="0"/>
              <a:t> указанного Закона); </a:t>
            </a:r>
          </a:p>
          <a:p>
            <a:r>
              <a:rPr lang="ru-RU" sz="1400" dirty="0" smtClean="0"/>
              <a:t>за нарушения требований </a:t>
            </a:r>
            <a:r>
              <a:rPr lang="ru-RU" sz="1400" dirty="0" smtClean="0">
                <a:hlinkClick r:id="rId15"/>
              </a:rPr>
              <a:t>ч. 2</a:t>
            </a:r>
            <a:r>
              <a:rPr lang="ru-RU" sz="1400" dirty="0" smtClean="0"/>
              <a:t> - </a:t>
            </a:r>
            <a:r>
              <a:rPr lang="ru-RU" sz="1400" dirty="0" smtClean="0">
                <a:hlinkClick r:id="rId16"/>
              </a:rPr>
              <a:t>6 ст. 20</a:t>
            </a:r>
            <a:r>
              <a:rPr lang="ru-RU" sz="1400" dirty="0" smtClean="0"/>
              <a:t> Закона о рекламе при распространении рекламы с помощью транспортных средств (</a:t>
            </a:r>
            <a:r>
              <a:rPr lang="ru-RU" sz="1400" dirty="0" smtClean="0">
                <a:hlinkClick r:id="rId6"/>
              </a:rPr>
              <a:t>ч. 7 ст. 38</a:t>
            </a:r>
            <a:r>
              <a:rPr lang="ru-RU" sz="1400" dirty="0" smtClean="0"/>
              <a:t> указанного закона).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1.3. В каких случаях </a:t>
            </a:r>
            <a:r>
              <a:rPr lang="ru-RU" sz="3100" b="1" dirty="0" err="1" smtClean="0"/>
              <a:t>рекламопроизводитель</a:t>
            </a:r>
            <a:r>
              <a:rPr lang="ru-RU" sz="3100" b="1" dirty="0" smtClean="0"/>
              <a:t> несет ответственность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Рекламопроизводитель</a:t>
            </a:r>
            <a:r>
              <a:rPr lang="ru-RU" sz="2400" dirty="0" smtClean="0"/>
              <a:t> отвечает как </a:t>
            </a:r>
            <a:r>
              <a:rPr lang="ru-RU" sz="2400" dirty="0" smtClean="0">
                <a:hlinkClick r:id="rId2"/>
              </a:rPr>
              <a:t>рекламодатель</a:t>
            </a:r>
            <a:r>
              <a:rPr lang="ru-RU" sz="2400" dirty="0" smtClean="0"/>
              <a:t> или как </a:t>
            </a:r>
            <a:r>
              <a:rPr lang="ru-RU" sz="2400" dirty="0" err="1" smtClean="0">
                <a:hlinkClick r:id="rId3"/>
              </a:rPr>
              <a:t>рекламораспространитель</a:t>
            </a:r>
            <a:r>
              <a:rPr lang="ru-RU" sz="2400" dirty="0" smtClean="0"/>
              <a:t>. Ответственность он несет, если будет доказано, что нарушение произошло по его вине (</a:t>
            </a:r>
            <a:r>
              <a:rPr lang="ru-RU" sz="2400" dirty="0" smtClean="0">
                <a:hlinkClick r:id="rId4"/>
              </a:rPr>
              <a:t>ч. 8 ст. 38</a:t>
            </a:r>
            <a:r>
              <a:rPr lang="ru-RU" sz="2400" dirty="0" smtClean="0"/>
              <a:t> Закона о рекламе). </a:t>
            </a:r>
          </a:p>
          <a:p>
            <a:r>
              <a:rPr lang="ru-RU" sz="2400" dirty="0" smtClean="0"/>
              <a:t>В том числе </a:t>
            </a:r>
            <a:r>
              <a:rPr lang="ru-RU" sz="2400" dirty="0" err="1" smtClean="0"/>
              <a:t>рекламопроизводителя</a:t>
            </a:r>
            <a:r>
              <a:rPr lang="ru-RU" sz="2400" dirty="0" smtClean="0"/>
              <a:t> могут привлекать как к административной, так и к гражданско-правовой ответственности (</a:t>
            </a:r>
            <a:r>
              <a:rPr lang="ru-RU" sz="2400" dirty="0" smtClean="0">
                <a:hlinkClick r:id="rId5"/>
              </a:rPr>
              <a:t>ч. 1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6"/>
              </a:rPr>
              <a:t>4 ст. 38</a:t>
            </a:r>
            <a:r>
              <a:rPr lang="ru-RU" sz="2400" dirty="0" smtClean="0"/>
              <a:t> Закона о рекламе).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Гражданско-правовая ответственность за нарушение законодательства о рекламе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Нарушение законодательства о рекламе влечет за собой ответственность, предусмотренную гражданским законодательством (</a:t>
            </a:r>
            <a:r>
              <a:rPr lang="ru-RU" dirty="0" smtClean="0">
                <a:hlinkClick r:id="rId2"/>
              </a:rPr>
              <a:t>ч. 1 ст. 38</a:t>
            </a:r>
            <a:r>
              <a:rPr lang="ru-RU" dirty="0" smtClean="0"/>
              <a:t> Закона о рекламе). </a:t>
            </a:r>
          </a:p>
          <a:p>
            <a:pPr>
              <a:buNone/>
            </a:pPr>
            <a:r>
              <a:rPr lang="ru-RU" dirty="0" smtClean="0"/>
              <a:t>Лица, права и интересы которых нарушены в результате распространения ненадлежащей рекламы, вправе обращаться в установленном порядке в суд или арбитражный суд, в том числе с исками (</a:t>
            </a:r>
            <a:r>
              <a:rPr lang="ru-RU" dirty="0" smtClean="0">
                <a:hlinkClick r:id="rId3"/>
              </a:rPr>
              <a:t>ч. 2 ст. 38</a:t>
            </a:r>
            <a:r>
              <a:rPr lang="ru-RU" dirty="0" smtClean="0"/>
              <a:t> Закона о рекламе): </a:t>
            </a:r>
          </a:p>
          <a:p>
            <a:r>
              <a:rPr lang="ru-RU" dirty="0" smtClean="0"/>
              <a:t>о возмещении убытков, включая упущенную выгоду; </a:t>
            </a:r>
          </a:p>
          <a:p>
            <a:r>
              <a:rPr lang="ru-RU" dirty="0" smtClean="0"/>
              <a:t>о возмещении вреда, причиненного здоровью физических лиц и (или) имуществу физических или юридических лиц; </a:t>
            </a:r>
          </a:p>
          <a:p>
            <a:r>
              <a:rPr lang="ru-RU" dirty="0" smtClean="0"/>
              <a:t>о компенсации морального вреда; </a:t>
            </a:r>
          </a:p>
          <a:p>
            <a:r>
              <a:rPr lang="ru-RU" dirty="0" smtClean="0"/>
              <a:t>о публичном опровержении недостоверной рекламы (</a:t>
            </a:r>
            <a:r>
              <a:rPr lang="ru-RU" dirty="0" err="1" smtClean="0"/>
              <a:t>контррекламе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1234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Пилипенко Елена Алексеевна Магистр юриспруденции,  член «Ассоциации юристов России»,  советник государственной гражданской службы 3 класса,  руководитель юридического центра </vt:lpstr>
      <vt:lpstr>ПРОГРАММА</vt:lpstr>
      <vt:lpstr>Административная ответственность за нарушение законодательства о рекламе</vt:lpstr>
      <vt:lpstr> 1.1 Какую ответственность несет работодатель</vt:lpstr>
      <vt:lpstr>Специальная ответственность предусмотрена:  </vt:lpstr>
      <vt:lpstr>1.2. Какую ответственность несет рекламораспространитель  </vt:lpstr>
      <vt:lpstr>Специальная ответственность предусмотрена:  </vt:lpstr>
      <vt:lpstr>1.3. В каких случаях рекламопроизводитель несет ответственность  </vt:lpstr>
      <vt:lpstr>Гражданско-правовая ответственность за нарушение законодательства о рекламе</vt:lpstr>
      <vt:lpstr>Слайд 10</vt:lpstr>
      <vt:lpstr>КОНТАКТЫ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 15 июля 2020 г. г.Брянск, спикер  Пилипенко Елена Алексеевна</dc:title>
  <dc:creator>User</dc:creator>
  <cp:lastModifiedBy>Юрист</cp:lastModifiedBy>
  <cp:revision>20</cp:revision>
  <dcterms:created xsi:type="dcterms:W3CDTF">2020-07-10T10:52:50Z</dcterms:created>
  <dcterms:modified xsi:type="dcterms:W3CDTF">2022-04-01T10:43:55Z</dcterms:modified>
</cp:coreProperties>
</file>