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72" r:id="rId5"/>
    <p:sldId id="264" r:id="rId6"/>
    <p:sldId id="265" r:id="rId7"/>
    <p:sldId id="266" r:id="rId8"/>
    <p:sldId id="267" r:id="rId9"/>
    <p:sldId id="268" r:id="rId10"/>
    <p:sldId id="269" r:id="rId11"/>
    <p:sldId id="270" r:id="rId12"/>
    <p:sldId id="271" r:id="rId13"/>
    <p:sldId id="262" r:id="rId14"/>
    <p:sldId id="26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173DC2EF-F7C0-42B6-ABD5-6D58B9CB2636}"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173DC2EF-F7C0-42B6-ABD5-6D58B9CB263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B5475F8-6CAA-4D46-A14F-15E3CB27C44C}" type="datetimeFigureOut">
              <a:rPr lang="ru-RU" smtClean="0"/>
              <a:pPr/>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3DC2EF-F7C0-42B6-ABD5-6D58B9CB263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B5475F8-6CAA-4D46-A14F-15E3CB27C44C}" type="datetimeFigureOut">
              <a:rPr lang="ru-RU" smtClean="0"/>
              <a:pPr/>
              <a:t>18.04.2022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73DC2EF-F7C0-42B6-ABD5-6D58B9CB2636}"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student2.consultant.ru/cgi/online.cgi?req=doc&amp;base=LAW&amp;n=377024&amp;dst=100447&amp;date=26.01.202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udent2.consultant.ru/cgi/online.cgi?req=doc&amp;base=LAW&amp;n=377024&amp;dst=10007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udent2.consultant.ru/cgi/online.cgi?req=doc&amp;base=LAW&amp;n=377024&amp;dst=100271" TargetMode="External"/><Relationship Id="rId3" Type="http://schemas.openxmlformats.org/officeDocument/2006/relationships/hyperlink" Target="https://student2.consultant.ru/cgi/online.cgi?req=doc&amp;base=LAW&amp;n=323470&amp;dst=100138" TargetMode="External"/><Relationship Id="rId7" Type="http://schemas.openxmlformats.org/officeDocument/2006/relationships/hyperlink" Target="https://student2.consultant.ru/cgi/online.cgi?req=doc&amp;base=LAW&amp;n=377024&amp;dst=101151" TargetMode="External"/><Relationship Id="rId2" Type="http://schemas.openxmlformats.org/officeDocument/2006/relationships/hyperlink" Target="https://student2.consultant.ru/cgi/online.cgi?req=doc&amp;base=LAW&amp;n=377024&amp;dst=68" TargetMode="External"/><Relationship Id="rId1" Type="http://schemas.openxmlformats.org/officeDocument/2006/relationships/slideLayout" Target="../slideLayouts/slideLayout2.xml"/><Relationship Id="rId6" Type="http://schemas.openxmlformats.org/officeDocument/2006/relationships/hyperlink" Target="https://student2.consultant.ru/cgi/online.cgi?req=doc&amp;base=LAW&amp;n=377024&amp;dst=553" TargetMode="External"/><Relationship Id="rId11" Type="http://schemas.openxmlformats.org/officeDocument/2006/relationships/hyperlink" Target="https://student2.consultant.ru/cgi/online.cgi?req=doc&amp;base=LAW&amp;n=377024&amp;dst=516" TargetMode="External"/><Relationship Id="rId5" Type="http://schemas.openxmlformats.org/officeDocument/2006/relationships/hyperlink" Target="https://student2.consultant.ru/cgi/online.cgi?req=doc&amp;base=LAW&amp;n=377024&amp;dst=340" TargetMode="External"/><Relationship Id="rId10" Type="http://schemas.openxmlformats.org/officeDocument/2006/relationships/hyperlink" Target="https://student2.consultant.ru/cgi/online.cgi?req=doc&amp;base=LAW&amp;n=377024&amp;dst=101360" TargetMode="External"/><Relationship Id="rId4" Type="http://schemas.openxmlformats.org/officeDocument/2006/relationships/hyperlink" Target="https://student2.consultant.ru/cgi/online.cgi?req=doc&amp;base=LAW&amp;n=377024&amp;dst=73" TargetMode="External"/><Relationship Id="rId9" Type="http://schemas.openxmlformats.org/officeDocument/2006/relationships/hyperlink" Target="https://student2.consultant.ru/cgi/online.cgi?req=doc&amp;base=LAW&amp;n=377024&amp;dst=100291"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tudent2.consultant.ru/cgi/online.cgi?req=doc&amp;base=LAW&amp;n=377024&amp;dst=742" TargetMode="External"/><Relationship Id="rId3" Type="http://schemas.openxmlformats.org/officeDocument/2006/relationships/hyperlink" Target="http://www.consultant.ru/document/cons_doc_LAW_87529/" TargetMode="External"/><Relationship Id="rId7" Type="http://schemas.openxmlformats.org/officeDocument/2006/relationships/hyperlink" Target="https://student2.consultant.ru/cgi/online.cgi?req=doc&amp;base=LAW&amp;n=377024&amp;dst=101550" TargetMode="External"/><Relationship Id="rId2" Type="http://schemas.openxmlformats.org/officeDocument/2006/relationships/hyperlink" Target="http://www.consultant.ru/document/cons_doc_LAW_191160/" TargetMode="External"/><Relationship Id="rId1" Type="http://schemas.openxmlformats.org/officeDocument/2006/relationships/slideLayout" Target="../slideLayouts/slideLayout2.xml"/><Relationship Id="rId6" Type="http://schemas.openxmlformats.org/officeDocument/2006/relationships/hyperlink" Target="https://student2.consultant.ru/cgi/online.cgi?req=doc&amp;base=LAW&amp;n=377024&amp;dst=101856" TargetMode="External"/><Relationship Id="rId5" Type="http://schemas.openxmlformats.org/officeDocument/2006/relationships/hyperlink" Target="https://student2.consultant.ru/cgi/online.cgi?req=doc&amp;base=LAW&amp;n=377024&amp;dst=100042" TargetMode="External"/><Relationship Id="rId4" Type="http://schemas.openxmlformats.org/officeDocument/2006/relationships/hyperlink" Target="https://student2.consultant.ru/cgi/online.cgi?req=doc&amp;base=LAW&amp;n=377024&amp;dst=101467" TargetMode="External"/><Relationship Id="rId9" Type="http://schemas.openxmlformats.org/officeDocument/2006/relationships/hyperlink" Target="https://student2.consultant.ru/cgi/online.cgi?req=doc&amp;base=LAW&amp;n=377024&amp;dst=101854"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student2.consultant.ru/cgi/online.cgi?req=doc&amp;base=LAW&amp;n=377024&amp;dst=100097,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tudent2.consultant.ru/cgi/online.cgi?req=doc&amp;base=LAW&amp;n=377024&amp;dst=1004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udent2.consultant.ru/cgi/online.cgi?req=doc&amp;base=LAW&amp;n=377024&amp;dst=100096" TargetMode="External"/><Relationship Id="rId2" Type="http://schemas.openxmlformats.org/officeDocument/2006/relationships/hyperlink" Target="https://student2.consultant.ru/cgi/online.cgi?req=doc&amp;base=LAW&amp;n=377024&amp;dst=7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2214577"/>
          </a:xfrm>
        </p:spPr>
        <p:txBody>
          <a:bodyPr>
            <a:normAutofit fontScale="90000"/>
          </a:bodyPr>
          <a:lstStyle/>
          <a:p>
            <a:pPr>
              <a:defRPr/>
            </a:pPr>
            <a:r>
              <a:rPr lang="ru-RU" sz="2200" dirty="0" smtClean="0">
                <a:solidFill>
                  <a:srgbClr val="FFC000"/>
                </a:solidFill>
              </a:rPr>
              <a:t>Пилипенко Елена Алексеевна</a:t>
            </a:r>
            <a:br>
              <a:rPr lang="ru-RU" sz="2200" dirty="0" smtClean="0">
                <a:solidFill>
                  <a:srgbClr val="FFC000"/>
                </a:solidFill>
              </a:rPr>
            </a:br>
            <a:r>
              <a:rPr lang="ru-RU" sz="2200" b="0" i="1" dirty="0" smtClean="0">
                <a:solidFill>
                  <a:srgbClr val="FFC000"/>
                </a:solidFill>
              </a:rPr>
              <a:t>Магистр юриспруденции, </a:t>
            </a:r>
            <a:br>
              <a:rPr lang="ru-RU" sz="2200" b="0" i="1" dirty="0" smtClean="0">
                <a:solidFill>
                  <a:srgbClr val="FFC000"/>
                </a:solidFill>
              </a:rPr>
            </a:br>
            <a:r>
              <a:rPr lang="ru-RU" sz="2200" b="0" i="1" dirty="0" smtClean="0">
                <a:solidFill>
                  <a:srgbClr val="FFC000"/>
                </a:solidFill>
              </a:rPr>
              <a:t>член «Ассоциации юристов России», </a:t>
            </a:r>
            <a:br>
              <a:rPr lang="ru-RU" sz="2200" b="0" i="1" dirty="0" smtClean="0">
                <a:solidFill>
                  <a:srgbClr val="FFC000"/>
                </a:solidFill>
              </a:rPr>
            </a:br>
            <a:r>
              <a:rPr lang="ru-RU" sz="2200" b="0" i="1" dirty="0" smtClean="0">
                <a:solidFill>
                  <a:srgbClr val="FFC000"/>
                </a:solidFill>
              </a:rPr>
              <a:t>советник государственной гражданской службы 3 класса, </a:t>
            </a:r>
            <a:br>
              <a:rPr lang="ru-RU" sz="2200" b="0" i="1" dirty="0" smtClean="0">
                <a:solidFill>
                  <a:srgbClr val="FFC000"/>
                </a:solidFill>
              </a:rPr>
            </a:br>
            <a:r>
              <a:rPr lang="ru-RU" sz="2200" b="0" i="1" dirty="0" smtClean="0">
                <a:solidFill>
                  <a:srgbClr val="FFC000"/>
                </a:solidFill>
              </a:rPr>
              <a:t>руководитель юридического центра</a:t>
            </a:r>
            <a:r>
              <a:rPr lang="ru-RU" sz="2800" b="0" i="1" dirty="0" smtClean="0">
                <a:solidFill>
                  <a:schemeClr val="tx1"/>
                </a:solidFill>
              </a:rPr>
              <a:t/>
            </a:r>
            <a:br>
              <a:rPr lang="ru-RU" sz="2800" b="0" i="1" dirty="0" smtClean="0">
                <a:solidFill>
                  <a:schemeClr val="tx1"/>
                </a:solidFill>
              </a:rPr>
            </a:br>
            <a:endParaRPr lang="ru-RU" sz="2800" dirty="0"/>
          </a:p>
        </p:txBody>
      </p:sp>
      <p:sp>
        <p:nvSpPr>
          <p:cNvPr id="3" name="Подзаголовок 2"/>
          <p:cNvSpPr>
            <a:spLocks noGrp="1"/>
          </p:cNvSpPr>
          <p:nvPr>
            <p:ph type="subTitle" idx="1"/>
          </p:nvPr>
        </p:nvSpPr>
        <p:spPr>
          <a:xfrm>
            <a:off x="1000100" y="2857496"/>
            <a:ext cx="7429552" cy="1852610"/>
          </a:xfrm>
        </p:spPr>
        <p:txBody>
          <a:bodyPr>
            <a:normAutofit/>
          </a:bodyPr>
          <a:lstStyle/>
          <a:p>
            <a:pPr algn="just"/>
            <a:r>
              <a:rPr lang="ru-RU" dirty="0" smtClean="0">
                <a:solidFill>
                  <a:schemeClr val="tx1"/>
                </a:solidFill>
              </a:rPr>
              <a:t>Интеллектуальные права. </a:t>
            </a:r>
          </a:p>
          <a:p>
            <a:pPr algn="just"/>
            <a:r>
              <a:rPr lang="ru-RU" dirty="0" smtClean="0">
                <a:solidFill>
                  <a:schemeClr val="tx1"/>
                </a:solidFill>
              </a:rPr>
              <a:t>Особенности заключения таких договоров.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из судебной практики</a:t>
            </a:r>
            <a:endParaRPr lang="ru-RU" dirty="0"/>
          </a:p>
        </p:txBody>
      </p:sp>
      <p:sp>
        <p:nvSpPr>
          <p:cNvPr id="3" name="Содержимое 2"/>
          <p:cNvSpPr>
            <a:spLocks noGrp="1"/>
          </p:cNvSpPr>
          <p:nvPr>
            <p:ph idx="1"/>
          </p:nvPr>
        </p:nvSpPr>
        <p:spPr/>
        <p:txBody>
          <a:bodyPr>
            <a:normAutofit/>
          </a:bodyPr>
          <a:lstStyle/>
          <a:p>
            <a:pPr>
              <a:buNone/>
            </a:pPr>
            <a:r>
              <a:rPr lang="ru-RU" sz="1800" dirty="0" smtClean="0"/>
              <a:t>Истец — ИП Кожин обратился в суд за компенсацией за нарушение исключительного права на произведение изобразительного искусства, так как являлся владельцем исключительных прав на картину "Иван Купала. Гадание на венках". Ответчиком явилось ООО "Тура", которое незаконно разместило на своем сайте указанное произведение.</a:t>
            </a:r>
          </a:p>
          <a:p>
            <a:pPr>
              <a:buNone/>
            </a:pPr>
            <a:endParaRPr lang="ru-RU" sz="1800" dirty="0" smtClean="0"/>
          </a:p>
          <a:p>
            <a:pPr>
              <a:buNone/>
            </a:pPr>
            <a:r>
              <a:rPr lang="ru-RU" sz="1800" dirty="0" smtClean="0"/>
              <a:t>ООО "Тура" скопировало изображение из </a:t>
            </a:r>
            <a:r>
              <a:rPr lang="ru-RU" sz="1800" dirty="0" err="1" smtClean="0"/>
              <a:t>Википедии</a:t>
            </a:r>
            <a:r>
              <a:rPr lang="ru-RU" sz="1800" dirty="0" smtClean="0"/>
              <a:t>, там картина была размещена на условиях лицензии CC BY-SA, одно из требований которой — указание автора произведения. А ООО "Тура" при размещении картины на сайте не написало имя автора (художника Кожина). Поэтому суд признал, что отсутствие указания на автора произведения и ссылки на соответствующую лицензию является несоблюдением обязательных условий лицензии, а значит имеет место внедоговорное использование произведения без согласия правообладателя, и взыскал компенсацию.</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Договор авторского заказа</a:t>
            </a:r>
            <a:endParaRPr lang="ru-RU" dirty="0"/>
          </a:p>
        </p:txBody>
      </p:sp>
      <p:sp>
        <p:nvSpPr>
          <p:cNvPr id="3" name="Содержимое 2"/>
          <p:cNvSpPr>
            <a:spLocks noGrp="1"/>
          </p:cNvSpPr>
          <p:nvPr>
            <p:ph idx="1"/>
          </p:nvPr>
        </p:nvSpPr>
        <p:spPr/>
        <p:txBody>
          <a:bodyPr>
            <a:normAutofit/>
          </a:bodyPr>
          <a:lstStyle/>
          <a:p>
            <a:pPr>
              <a:buNone/>
            </a:pPr>
            <a:r>
              <a:rPr lang="ru-RU" sz="1800" b="1" dirty="0" smtClean="0">
                <a:solidFill>
                  <a:srgbClr val="7030A0"/>
                </a:solidFill>
              </a:rPr>
              <a:t>Договор авторского заказа, по которому автор создает произведение для заказчика, может предусматривать отчуждение заказчику исключительного права на произведение, которое должно быть создано автором, или предоставление заказчику права использования этого произведения в установленных договором пределах</a:t>
            </a:r>
            <a:r>
              <a:rPr lang="ru-RU" sz="1800" dirty="0" smtClean="0">
                <a:solidFill>
                  <a:srgbClr val="7030A0"/>
                </a:solidFill>
              </a:rPr>
              <a:t>.</a:t>
            </a:r>
          </a:p>
          <a:p>
            <a:pPr>
              <a:buNone/>
            </a:pPr>
            <a:endParaRPr lang="ru-RU" sz="1800" dirty="0" smtClean="0"/>
          </a:p>
          <a:p>
            <a:pPr>
              <a:buNone/>
            </a:pPr>
            <a:r>
              <a:rPr lang="ru-RU" sz="1800" dirty="0" smtClean="0"/>
              <a:t>В зависимости от условий и объема переданных прав к такому договору соответственно применяются правила либо договора об отчуждении исключительного права, либо лицензионного договора.</a:t>
            </a:r>
          </a:p>
          <a:p>
            <a:pPr>
              <a:buNone/>
            </a:pPr>
            <a:endParaRPr lang="ru-RU" sz="1800" dirty="0" smtClean="0"/>
          </a:p>
          <a:p>
            <a:pPr>
              <a:buNone/>
            </a:pPr>
            <a:r>
              <a:rPr lang="ru-RU" sz="1800" dirty="0" smtClean="0"/>
              <a:t>В договоре авторского заказа должны быть определены основные признаки (критерии, характеристики) создаваемого произведения. Чем подробнее в тексте договора будет определено произведение, тем меньше вероятности возникновения споров между сторонами по поводу выполненного объема обязанностей.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09318"/>
          </a:xfrm>
        </p:spPr>
        <p:txBody>
          <a:bodyPr>
            <a:normAutofit/>
          </a:bodyPr>
          <a:lstStyle/>
          <a:p>
            <a:pPr>
              <a:buNone/>
            </a:pPr>
            <a:r>
              <a:rPr lang="ru-RU" sz="1600" b="1" dirty="0" smtClean="0">
                <a:solidFill>
                  <a:srgbClr val="7030A0"/>
                </a:solidFill>
              </a:rPr>
              <a:t>Существенным условием договора </a:t>
            </a:r>
            <a:r>
              <a:rPr lang="ru-RU" sz="1600" b="1" dirty="0" smtClean="0"/>
              <a:t>авторского заказа является</a:t>
            </a:r>
            <a:r>
              <a:rPr lang="ru-RU" sz="1600" dirty="0" smtClean="0"/>
              <a:t> </a:t>
            </a:r>
            <a:r>
              <a:rPr lang="ru-RU" sz="1600" b="1" dirty="0" smtClean="0"/>
              <a:t>срок его исполнения, </a:t>
            </a:r>
            <a:r>
              <a:rPr lang="ru-RU" sz="1600" dirty="0" smtClean="0"/>
              <a:t>при отсутствии такого условия договор считается незаключенным (</a:t>
            </a:r>
            <a:r>
              <a:rPr lang="ru-RU" sz="1600" dirty="0" smtClean="0">
                <a:hlinkClick r:id="rId2"/>
              </a:rPr>
              <a:t>п. 1 ст. 1289</a:t>
            </a:r>
            <a:r>
              <a:rPr lang="ru-RU" sz="1600" dirty="0" smtClean="0"/>
              <a:t> ГК РФ).</a:t>
            </a:r>
          </a:p>
          <a:p>
            <a:pPr>
              <a:buNone/>
            </a:pPr>
            <a:endParaRPr lang="ru-RU" sz="1600" dirty="0" smtClean="0"/>
          </a:p>
          <a:p>
            <a:pPr>
              <a:buNone/>
            </a:pPr>
            <a:r>
              <a:rPr lang="ru-RU" sz="1600" dirty="0" smtClean="0"/>
              <a:t>Автор несет ответственность за неисполнение или ненадлежащее исполнение договора и в случае нарушений своих обязательств обязан возвратить заказчику аванс, а также уплатить ему неустойку, если она предусмотрена договором. При этом общий размер указанных выплат ограничен суммой реального ущерба, причиненного заказчику.</a:t>
            </a:r>
          </a:p>
        </p:txBody>
      </p:sp>
      <p:pic>
        <p:nvPicPr>
          <p:cNvPr id="1026" name="Picture 2" descr="https://gidpostrahovke.ru/wp-content/uploads/2019/11/period-ohlajdeniya-v-strahovanii-12.jpg"/>
          <p:cNvPicPr>
            <a:picLocks noChangeAspect="1" noChangeArrowheads="1"/>
          </p:cNvPicPr>
          <p:nvPr/>
        </p:nvPicPr>
        <p:blipFill>
          <a:blip r:embed="rId3"/>
          <a:srcRect/>
          <a:stretch>
            <a:fillRect/>
          </a:stretch>
        </p:blipFill>
        <p:spPr bwMode="auto">
          <a:xfrm>
            <a:off x="2000232" y="2857496"/>
            <a:ext cx="5286412" cy="352133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КОНТАКТЫ</a:t>
            </a:r>
            <a:endParaRPr lang="ru-RU" dirty="0"/>
          </a:p>
        </p:txBody>
      </p:sp>
      <p:sp>
        <p:nvSpPr>
          <p:cNvPr id="3" name="Содержимое 2"/>
          <p:cNvSpPr>
            <a:spLocks noGrp="1"/>
          </p:cNvSpPr>
          <p:nvPr>
            <p:ph idx="1"/>
          </p:nvPr>
        </p:nvSpPr>
        <p:spPr/>
        <p:txBody>
          <a:bodyPr/>
          <a:lstStyle/>
          <a:p>
            <a:pPr algn="ctr"/>
            <a:r>
              <a:rPr lang="ru-RU" b="1" dirty="0" smtClean="0"/>
              <a:t>Пилипенко Елена Алексеевна</a:t>
            </a:r>
          </a:p>
          <a:p>
            <a:pPr algn="ctr"/>
            <a:r>
              <a:rPr lang="ru-RU" dirty="0" smtClean="0"/>
              <a:t>Магистр Юриспруденции</a:t>
            </a:r>
          </a:p>
          <a:p>
            <a:pPr algn="ctr"/>
            <a:r>
              <a:rPr lang="ru-RU" dirty="0" smtClean="0"/>
              <a:t>Член Ассоциации Юристов России</a:t>
            </a:r>
          </a:p>
          <a:p>
            <a:pPr algn="ctr"/>
            <a:r>
              <a:rPr lang="ru-RU" dirty="0" smtClean="0"/>
              <a:t>г.Брянск, ул. </a:t>
            </a:r>
            <a:r>
              <a:rPr lang="ru-RU" dirty="0" err="1" smtClean="0"/>
              <a:t>Ромашина</a:t>
            </a:r>
            <a:r>
              <a:rPr lang="ru-RU" dirty="0" smtClean="0"/>
              <a:t> д.32</a:t>
            </a:r>
          </a:p>
          <a:p>
            <a:pPr algn="ctr"/>
            <a:r>
              <a:rPr lang="ru-RU" dirty="0" err="1" smtClean="0"/>
              <a:t>тц</a:t>
            </a:r>
            <a:r>
              <a:rPr lang="ru-RU" dirty="0" smtClean="0"/>
              <a:t> «Одиссей», 2 этаж, офис «Юрист»</a:t>
            </a:r>
          </a:p>
          <a:p>
            <a:pPr algn="ctr"/>
            <a:r>
              <a:rPr lang="ru-RU" b="1" u="sng" dirty="0" smtClean="0">
                <a:latin typeface="Times New Roman" pitchFamily="18" charset="0"/>
                <a:cs typeface="Times New Roman" pitchFamily="18" charset="0"/>
              </a:rPr>
              <a:t>тел. 8</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910</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232</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91</a:t>
            </a:r>
            <a:r>
              <a:rPr lang="en-US" b="1" u="sng"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90</a:t>
            </a:r>
          </a:p>
          <a:p>
            <a:pPr algn="ctr"/>
            <a:r>
              <a:rPr lang="ru-RU" b="1" u="sng" dirty="0" err="1" smtClean="0"/>
              <a:t>эл.почта</a:t>
            </a:r>
            <a:r>
              <a:rPr lang="en-US" b="1" u="sng" dirty="0" smtClean="0"/>
              <a:t>:</a:t>
            </a:r>
            <a:r>
              <a:rPr lang="en-US" b="1" u="sng" dirty="0" smtClean="0">
                <a:solidFill>
                  <a:schemeClr val="bg1"/>
                </a:solidFill>
              </a:rPr>
              <a:t>:</a:t>
            </a:r>
            <a:r>
              <a:rPr lang="en-US" sz="3200" b="1" dirty="0" smtClean="0">
                <a:latin typeface="Times New Roman" pitchFamily="18" charset="0"/>
                <a:cs typeface="Times New Roman" pitchFamily="18" charset="0"/>
              </a:rPr>
              <a:t>elena@pilipenko32.ru</a:t>
            </a:r>
            <a:endParaRPr lang="en-US" sz="3200" b="1" dirty="0" smtClean="0">
              <a:solidFill>
                <a:srgbClr val="7030A0"/>
              </a:solidFill>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Сайт</a:t>
            </a:r>
            <a:r>
              <a:rPr lang="en-US" sz="3200" dirty="0" smtClean="0">
                <a:latin typeface="Times New Roman" pitchFamily="18" charset="0"/>
                <a:cs typeface="Times New Roman" pitchFamily="18" charset="0"/>
              </a:rPr>
              <a:t>: pilipenko32.ru</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6000" dirty="0" smtClean="0"/>
              <a:t>СПАСИБО </a:t>
            </a:r>
          </a:p>
          <a:p>
            <a:pPr algn="ctr">
              <a:buNone/>
            </a:pPr>
            <a:r>
              <a:rPr lang="ru-RU" sz="6000" dirty="0" smtClean="0"/>
              <a:t>ЗА ВНИМАНИЕ!</a:t>
            </a:r>
            <a:endParaRPr lang="ru-RU"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a:t>
            </a:r>
            <a:endParaRPr lang="ru-RU" dirty="0"/>
          </a:p>
        </p:txBody>
      </p:sp>
      <p:sp>
        <p:nvSpPr>
          <p:cNvPr id="3" name="Содержимое 2"/>
          <p:cNvSpPr>
            <a:spLocks noGrp="1"/>
          </p:cNvSpPr>
          <p:nvPr>
            <p:ph idx="1"/>
          </p:nvPr>
        </p:nvSpPr>
        <p:spPr/>
        <p:txBody>
          <a:bodyPr/>
          <a:lstStyle/>
          <a:p>
            <a:r>
              <a:rPr lang="ru-RU" dirty="0"/>
              <a:t>1. </a:t>
            </a:r>
            <a:r>
              <a:rPr lang="ru-RU" dirty="0" smtClean="0"/>
              <a:t>Договор об отчуждении исключительного права</a:t>
            </a:r>
            <a:r>
              <a:rPr lang="ru-RU" dirty="0"/>
              <a:t/>
            </a:r>
            <a:br>
              <a:rPr lang="ru-RU" dirty="0"/>
            </a:br>
            <a:endParaRPr lang="ru-RU" dirty="0" smtClean="0"/>
          </a:p>
          <a:p>
            <a:r>
              <a:rPr lang="ru-RU" dirty="0" smtClean="0"/>
              <a:t>2. Лицензионный договор</a:t>
            </a:r>
          </a:p>
          <a:p>
            <a:endParaRPr lang="ru-RU" dirty="0" smtClean="0"/>
          </a:p>
          <a:p>
            <a:r>
              <a:rPr lang="ru-RU" dirty="0" smtClean="0"/>
              <a:t>3. Договор авторского заказа</a:t>
            </a:r>
            <a:r>
              <a:rPr lang="ru-RU" dirty="0"/>
              <a:t/>
            </a:r>
            <a:br>
              <a:rPr lang="ru-RU" dirty="0"/>
            </a:br>
            <a:endParaRPr lang="ru-RU" dirty="0" smtClean="0"/>
          </a:p>
          <a:p>
            <a:r>
              <a:rPr lang="ru-RU" dirty="0" smtClean="0"/>
              <a:t>4. Ответы на вопросы.</a:t>
            </a:r>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534400" cy="758952"/>
          </a:xfrm>
        </p:spPr>
        <p:txBody>
          <a:bodyPr>
            <a:normAutofit/>
          </a:bodyPr>
          <a:lstStyle/>
          <a:p>
            <a:r>
              <a:rPr lang="ru-RU" sz="2400" u="sng" dirty="0" smtClean="0"/>
              <a:t>Договор об отчуждении исключительного права</a:t>
            </a:r>
            <a:endParaRPr lang="ru-RU" sz="2400" u="sng" dirty="0"/>
          </a:p>
        </p:txBody>
      </p:sp>
      <p:sp>
        <p:nvSpPr>
          <p:cNvPr id="3" name="Содержимое 2"/>
          <p:cNvSpPr>
            <a:spLocks noGrp="1"/>
          </p:cNvSpPr>
          <p:nvPr>
            <p:ph idx="1"/>
          </p:nvPr>
        </p:nvSpPr>
        <p:spPr/>
        <p:txBody>
          <a:bodyPr>
            <a:normAutofit/>
          </a:bodyPr>
          <a:lstStyle/>
          <a:p>
            <a:pPr>
              <a:buNone/>
            </a:pPr>
            <a:r>
              <a:rPr lang="ru-RU" sz="2000" b="1" dirty="0" smtClean="0"/>
              <a:t>По договору об отчуждении исключительного права правообладатель передает или обязуется передать принадлежащее ему исключительное право на результат интеллектуальной деятельности в полном объеме приобретателю</a:t>
            </a:r>
            <a:r>
              <a:rPr lang="ru-RU" sz="2000" dirty="0" smtClean="0"/>
              <a:t> (</a:t>
            </a:r>
            <a:r>
              <a:rPr lang="ru-RU" sz="2000" dirty="0" smtClean="0">
                <a:hlinkClick r:id="rId2"/>
              </a:rPr>
              <a:t>п. 1 ст. 1234</a:t>
            </a:r>
            <a:r>
              <a:rPr lang="ru-RU" sz="2000" dirty="0" smtClean="0"/>
              <a:t> ГК РФ).</a:t>
            </a:r>
          </a:p>
          <a:p>
            <a:pPr>
              <a:buNone/>
            </a:pPr>
            <a:r>
              <a:rPr lang="ru-RU" sz="2000" dirty="0" smtClean="0"/>
              <a:t>Договор об отчуждении исключительного права заключается в письменной форме, несоблюдение которой влечет его недействительность.</a:t>
            </a:r>
          </a:p>
          <a:p>
            <a:pPr>
              <a:buNone/>
            </a:pPr>
            <a:r>
              <a:rPr lang="ru-RU" sz="2000" dirty="0" smtClean="0"/>
              <a:t>У любого договора есть существенные условия, отсутствие которых приводит к </a:t>
            </a:r>
            <a:r>
              <a:rPr lang="ru-RU" sz="2000" dirty="0" err="1" smtClean="0"/>
              <a:t>незаключенности</a:t>
            </a:r>
            <a:r>
              <a:rPr lang="ru-RU" sz="2000" dirty="0" smtClean="0"/>
              <a:t> такого договора. </a:t>
            </a:r>
          </a:p>
          <a:p>
            <a:pPr>
              <a:buNone/>
            </a:pP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39850"/>
          </a:xfrm>
        </p:spPr>
        <p:txBody>
          <a:bodyPr>
            <a:normAutofit fontScale="90000"/>
          </a:bodyPr>
          <a:lstStyle/>
          <a:p>
            <a:r>
              <a:rPr lang="ru-RU" sz="2700" u="sng" dirty="0" smtClean="0"/>
              <a:t>Существенными условиями договора об отчуждении исключительного права являются:</a:t>
            </a:r>
            <a:r>
              <a:rPr lang="ru-RU" u="sng" dirty="0" smtClean="0"/>
              <a:t/>
            </a:r>
            <a:br>
              <a:rPr lang="ru-RU" u="sng" dirty="0" smtClean="0"/>
            </a:br>
            <a:endParaRPr lang="ru-RU" dirty="0"/>
          </a:p>
        </p:txBody>
      </p:sp>
      <p:sp>
        <p:nvSpPr>
          <p:cNvPr id="3" name="Содержимое 2"/>
          <p:cNvSpPr>
            <a:spLocks noGrp="1"/>
          </p:cNvSpPr>
          <p:nvPr>
            <p:ph idx="1"/>
          </p:nvPr>
        </p:nvSpPr>
        <p:spPr>
          <a:xfrm>
            <a:off x="457200" y="1600200"/>
            <a:ext cx="8229600" cy="4043378"/>
          </a:xfrm>
        </p:spPr>
        <p:txBody>
          <a:bodyPr>
            <a:normAutofit/>
          </a:bodyPr>
          <a:lstStyle/>
          <a:p>
            <a:pPr>
              <a:buNone/>
            </a:pPr>
            <a:r>
              <a:rPr lang="ru-RU" sz="2000" b="1" dirty="0" smtClean="0"/>
              <a:t>-предмет договора</a:t>
            </a:r>
            <a:r>
              <a:rPr lang="ru-RU" sz="2000" dirty="0" smtClean="0"/>
              <a:t>, который определяется путем указания на результат интеллектуальной деятельности или на средство индивидуализации с указанием в соответствующих случаях номера документа, удостоверяющего исключительное право на такой результат или на такое средство. Это может быть патент, свидетельство;</a:t>
            </a:r>
          </a:p>
          <a:p>
            <a:pPr>
              <a:buNone/>
            </a:pPr>
            <a:r>
              <a:rPr lang="ru-RU" sz="2000" b="1" dirty="0" smtClean="0"/>
              <a:t>-условие о размере вознаграждения или порядке его определения</a:t>
            </a:r>
            <a:r>
              <a:rPr lang="ru-RU" sz="2000" dirty="0" smtClean="0"/>
              <a:t>, если договор возмездный. Выплата вознаграждения может быть предусмотрена в форме фиксированных разовых или периодических платежей, процентных отчислений от дохода (выручки) либо в иной форме.</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0" dirty="0" smtClean="0"/>
              <a:t>При заключении договоров возникает вопрос: необходима ли регистрация перехода прав и в каких случаях?</a:t>
            </a:r>
            <a:endParaRPr lang="ru-RU" sz="2400"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Государственной регистрации подлежит переход исключительного права по договору в случае, если регистрации подлежит соответствующий результат интеллектуальной деятельности или средство индивидуализации.</a:t>
            </a:r>
          </a:p>
          <a:p>
            <a:pPr>
              <a:buNone/>
            </a:pPr>
            <a:r>
              <a:rPr lang="ru-RU" dirty="0" smtClean="0"/>
              <a:t>Несоблюдение требования о </a:t>
            </a:r>
            <a:r>
              <a:rPr lang="ru-RU" dirty="0" err="1" smtClean="0"/>
              <a:t>госрегистрации</a:t>
            </a:r>
            <a:r>
              <a:rPr lang="ru-RU" dirty="0" smtClean="0"/>
              <a:t> не влечет недействительности самого договора. Но, если такое требование не соблюдено, переход исключительного права по договору об отчуждении исключительного права считается несостоявшимся (</a:t>
            </a:r>
            <a:r>
              <a:rPr lang="ru-RU" dirty="0" smtClean="0">
                <a:hlinkClick r:id="rId2"/>
              </a:rPr>
              <a:t>п. 6 ст. 1232</a:t>
            </a:r>
            <a:r>
              <a:rPr lang="ru-RU" dirty="0" smtClean="0"/>
              <a:t> ГК РФ, </a:t>
            </a:r>
            <a:r>
              <a:rPr lang="ru-RU" dirty="0" smtClean="0">
                <a:hlinkClick r:id="rId3"/>
              </a:rPr>
              <a:t>п. 37</a:t>
            </a:r>
            <a:r>
              <a:rPr lang="ru-RU" dirty="0" smtClean="0"/>
              <a:t> Постановления Пленума Верховного Суда РФ от 23.04.2019 N 10).</a:t>
            </a:r>
          </a:p>
          <a:p>
            <a:pPr>
              <a:buNone/>
            </a:pPr>
            <a:r>
              <a:rPr lang="ru-RU" dirty="0" smtClean="0"/>
              <a:t>Закон связывает переход исключительного права с </a:t>
            </a:r>
            <a:r>
              <a:rPr lang="ru-RU" dirty="0" err="1" smtClean="0"/>
              <a:t>госрегистрацией</a:t>
            </a:r>
            <a:r>
              <a:rPr lang="ru-RU" dirty="0" smtClean="0"/>
              <a:t>, а именно: если переход исключительного права по договору подлежит </a:t>
            </a:r>
            <a:r>
              <a:rPr lang="ru-RU" dirty="0" err="1" smtClean="0"/>
              <a:t>госрегистрации</a:t>
            </a:r>
            <a:r>
              <a:rPr lang="ru-RU" dirty="0" smtClean="0"/>
              <a:t>, то исключительное право на такой результат или на такое средство переходит от правообладателя к приобретателю в момент </a:t>
            </a:r>
            <a:r>
              <a:rPr lang="ru-RU" dirty="0" err="1" smtClean="0"/>
              <a:t>госрегистрации</a:t>
            </a:r>
            <a:r>
              <a:rPr lang="ru-RU" dirty="0" smtClean="0"/>
              <a:t> (</a:t>
            </a:r>
            <a:r>
              <a:rPr lang="ru-RU" dirty="0" smtClean="0">
                <a:hlinkClick r:id="rId4"/>
              </a:rPr>
              <a:t>п. 4 ст. 1234</a:t>
            </a:r>
            <a:r>
              <a:rPr lang="ru-RU" dirty="0" smtClean="0"/>
              <a:t> ГК РФ). </a:t>
            </a:r>
          </a:p>
          <a:p>
            <a:pPr>
              <a:buNone/>
            </a:pPr>
            <a:endParaRPr lang="ru-RU" dirty="0" smtClean="0"/>
          </a:p>
          <a:p>
            <a:pPr>
              <a:buNone/>
            </a:pPr>
            <a:r>
              <a:rPr lang="ru-RU" dirty="0" smtClean="0"/>
              <a:t>Государственной регистрации подлежит переход исключительного права на следующие результаты интеллектуальной деятельности или средства индивидуализации:</a:t>
            </a:r>
          </a:p>
          <a:p>
            <a:r>
              <a:rPr lang="ru-RU" dirty="0" smtClean="0"/>
              <a:t>изобретения, полезные модели, промышленные образцы (</a:t>
            </a:r>
            <a:r>
              <a:rPr lang="ru-RU" dirty="0" smtClean="0">
                <a:hlinkClick r:id="rId5"/>
              </a:rPr>
              <a:t>п. 2 ст. 1369</a:t>
            </a:r>
            <a:r>
              <a:rPr lang="ru-RU" dirty="0" smtClean="0"/>
              <a:t> ГК РФ);</a:t>
            </a:r>
          </a:p>
          <a:p>
            <a:r>
              <a:rPr lang="ru-RU" dirty="0" smtClean="0"/>
              <a:t>товарные знаки и знаки обслуживания (</a:t>
            </a:r>
            <a:r>
              <a:rPr lang="ru-RU" dirty="0" smtClean="0">
                <a:hlinkClick r:id="rId6"/>
              </a:rPr>
              <a:t>п. 2 ст. 1490</a:t>
            </a:r>
            <a:r>
              <a:rPr lang="ru-RU" dirty="0" smtClean="0"/>
              <a:t> ГК РФ);</a:t>
            </a:r>
          </a:p>
          <a:p>
            <a:r>
              <a:rPr lang="ru-RU" dirty="0" smtClean="0"/>
              <a:t>селекционные достижения (</a:t>
            </a:r>
            <a:r>
              <a:rPr lang="ru-RU" dirty="0" smtClean="0">
                <a:hlinkClick r:id="rId7"/>
              </a:rPr>
              <a:t>ст. 1414</a:t>
            </a:r>
            <a:r>
              <a:rPr lang="ru-RU" dirty="0" smtClean="0"/>
              <a:t> ГК РФ);</a:t>
            </a:r>
          </a:p>
          <a:p>
            <a:r>
              <a:rPr lang="ru-RU" dirty="0" smtClean="0"/>
              <a:t>программы для ЭВМ и базы данных (если программа или база данных была зарегистрирована по желанию правообладателя) (</a:t>
            </a:r>
            <a:r>
              <a:rPr lang="ru-RU" dirty="0" smtClean="0">
                <a:hlinkClick r:id="rId8"/>
              </a:rPr>
              <a:t>п. 4 ст. 1259</a:t>
            </a:r>
            <a:r>
              <a:rPr lang="ru-RU" dirty="0" smtClean="0"/>
              <a:t>, </a:t>
            </a:r>
            <a:r>
              <a:rPr lang="ru-RU" dirty="0" smtClean="0">
                <a:hlinkClick r:id="rId9"/>
              </a:rPr>
              <a:t>ст. 1262</a:t>
            </a:r>
            <a:r>
              <a:rPr lang="ru-RU" dirty="0" smtClean="0"/>
              <a:t> ГК РФ);</a:t>
            </a:r>
          </a:p>
          <a:p>
            <a:r>
              <a:rPr lang="ru-RU" dirty="0" smtClean="0"/>
              <a:t>топологии интегральных микросхем (если топология была зарегистрирована по желанию правообладателя) (</a:t>
            </a:r>
            <a:r>
              <a:rPr lang="ru-RU" dirty="0" smtClean="0">
                <a:hlinkClick r:id="rId10"/>
              </a:rPr>
              <a:t>п. 1 ст. 1452</a:t>
            </a:r>
            <a:r>
              <a:rPr lang="ru-RU" dirty="0" smtClean="0"/>
              <a:t>, </a:t>
            </a:r>
            <a:r>
              <a:rPr lang="ru-RU" dirty="0" smtClean="0">
                <a:hlinkClick r:id="rId11"/>
              </a:rPr>
              <a:t>п. 2 ст. 1460</a:t>
            </a:r>
            <a:r>
              <a:rPr lang="ru-RU" dirty="0" smtClean="0"/>
              <a:t> ГК РФ).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t>Порядок и условия государственной регистрации устанавливаются Правительством РФ</a:t>
            </a:r>
            <a:r>
              <a:rPr lang="ru-RU" b="0" dirty="0" smtClean="0"/>
              <a:t>:</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hlinkClick r:id="rId2"/>
              </a:rPr>
              <a:t>Постановление Правительства РФ от 24.12.2015 N 1416</a:t>
            </a:r>
            <a:r>
              <a:rPr lang="ru-RU" dirty="0" smtClean="0"/>
              <a:t> "О государственной регистрации распоряжения исключительным правом на изобретение, полезную модель, промышленный образец, товарный знак, знак обслуживания, зарегистрированные топологию интегральной микросхемы, программу для ЭВМ, базу данных по договору и перехода исключительного права на них без договора";</a:t>
            </a:r>
          </a:p>
          <a:p>
            <a:r>
              <a:rPr lang="ru-RU" dirty="0" smtClean="0">
                <a:hlinkClick r:id="rId3"/>
              </a:rPr>
              <a:t>Постановление Правительства РФ от 30.04.2009 N 384</a:t>
            </a:r>
            <a:r>
              <a:rPr lang="ru-RU" dirty="0" smtClean="0"/>
              <a:t> "Об утверждении Правил государственной регистрации договоров о распоряжении исключительным правом на селекционное достижение и перехода такого права без договора".</a:t>
            </a:r>
          </a:p>
          <a:p>
            <a:endParaRPr lang="ru-RU" dirty="0" smtClean="0"/>
          </a:p>
          <a:p>
            <a:endParaRPr lang="ru-RU" dirty="0" smtClean="0"/>
          </a:p>
          <a:p>
            <a:pPr>
              <a:buNone/>
            </a:pPr>
            <a:r>
              <a:rPr lang="ru-RU" dirty="0" smtClean="0"/>
              <a:t>Не допускается заключение договора об отчуждении исключительного права на фирменное наименование (</a:t>
            </a:r>
            <a:r>
              <a:rPr lang="ru-RU" dirty="0" smtClean="0">
                <a:hlinkClick r:id="rId4"/>
              </a:rPr>
              <a:t>п. 2 ст. 1474</a:t>
            </a:r>
            <a:r>
              <a:rPr lang="ru-RU" dirty="0" smtClean="0"/>
              <a:t>, </a:t>
            </a:r>
            <a:r>
              <a:rPr lang="ru-RU" dirty="0" smtClean="0">
                <a:hlinkClick r:id="rId5"/>
              </a:rPr>
              <a:t>п. 1 ст. 1229</a:t>
            </a:r>
            <a:r>
              <a:rPr lang="ru-RU" dirty="0" smtClean="0"/>
              <a:t> ГК РФ).</a:t>
            </a:r>
          </a:p>
          <a:p>
            <a:pPr>
              <a:buNone/>
            </a:pPr>
            <a:r>
              <a:rPr lang="ru-RU" dirty="0" smtClean="0"/>
              <a:t>Право использования коммерческого обозначения может быть предоставлено правообладателем другому лицу только на основании договора аренды предприятия или договора коммерческой концессии (</a:t>
            </a:r>
            <a:r>
              <a:rPr lang="ru-RU" dirty="0" smtClean="0">
                <a:hlinkClick r:id="rId6"/>
              </a:rPr>
              <a:t>п. 5 ст. 1539</a:t>
            </a:r>
            <a:r>
              <a:rPr lang="ru-RU" dirty="0" smtClean="0"/>
              <a:t> ГК РФ).</a:t>
            </a:r>
          </a:p>
          <a:p>
            <a:pPr>
              <a:buNone/>
            </a:pPr>
            <a:r>
              <a:rPr lang="ru-RU" dirty="0" smtClean="0"/>
              <a:t>Кроме того, установлены ограничения в отношении возможности заключить договор об отчуждении исключительного права на товарный знак, в том числе включающий в качестве неохраняемого элемента географическое указание или наименование места происхождения товара, и на коммерческое обозначение (п.п. </a:t>
            </a:r>
            <a:r>
              <a:rPr lang="ru-RU" dirty="0" smtClean="0">
                <a:hlinkClick r:id="rId7"/>
              </a:rPr>
              <a:t>2</a:t>
            </a:r>
            <a:r>
              <a:rPr lang="ru-RU" dirty="0" smtClean="0"/>
              <a:t>, </a:t>
            </a:r>
            <a:r>
              <a:rPr lang="ru-RU" dirty="0" smtClean="0">
                <a:hlinkClick r:id="rId8"/>
              </a:rPr>
              <a:t>3 ст. 1488</a:t>
            </a:r>
            <a:r>
              <a:rPr lang="ru-RU" dirty="0" smtClean="0"/>
              <a:t>, </a:t>
            </a:r>
            <a:r>
              <a:rPr lang="ru-RU" dirty="0" smtClean="0">
                <a:hlinkClick r:id="rId9"/>
              </a:rPr>
              <a:t>п. 4 ст. 1539</a:t>
            </a:r>
            <a:r>
              <a:rPr lang="ru-RU" dirty="0" smtClean="0"/>
              <a:t> ГК РФ).</a:t>
            </a:r>
          </a:p>
        </p:txBody>
      </p:sp>
      <p:sp>
        <p:nvSpPr>
          <p:cNvPr id="4" name="Равнобедренный треугольник 3"/>
          <p:cNvSpPr/>
          <p:nvPr/>
        </p:nvSpPr>
        <p:spPr>
          <a:xfrm>
            <a:off x="142844" y="3500438"/>
            <a:ext cx="428628" cy="428628"/>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0" dirty="0" smtClean="0"/>
              <a:t>Лицензионный договор</a:t>
            </a:r>
            <a:br>
              <a:rPr lang="ru-RU" b="0" dirty="0" smtClean="0"/>
            </a:b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b="1" dirty="0" smtClean="0">
                <a:solidFill>
                  <a:srgbClr val="7030A0"/>
                </a:solidFill>
              </a:rPr>
              <a:t>По лицензионному договору одна сторона — обладатель исключительного права (лицензиар) предоставляет или обязуется предоставить другой стороне (лицензиату) возможность использования объектов интеллектуальной собственности только в пределах, которые предусмотрены договором</a:t>
            </a:r>
            <a:r>
              <a:rPr lang="ru-RU" dirty="0" smtClean="0">
                <a:solidFill>
                  <a:srgbClr val="7030A0"/>
                </a:solidFill>
              </a:rPr>
              <a:t>.</a:t>
            </a:r>
          </a:p>
          <a:p>
            <a:pPr>
              <a:buNone/>
            </a:pPr>
            <a:endParaRPr lang="ru-RU" dirty="0" smtClean="0"/>
          </a:p>
          <a:p>
            <a:pPr>
              <a:buNone/>
            </a:pPr>
            <a:endParaRPr lang="ru-RU" dirty="0" smtClean="0"/>
          </a:p>
          <a:p>
            <a:pPr>
              <a:buNone/>
            </a:pPr>
            <a:r>
              <a:rPr lang="ru-RU" dirty="0" smtClean="0"/>
              <a:t>В соответствии со </a:t>
            </a:r>
            <a:r>
              <a:rPr lang="ru-RU" dirty="0" smtClean="0">
                <a:hlinkClick r:id="rId2"/>
              </a:rPr>
              <a:t>ст. 1236</a:t>
            </a:r>
            <a:r>
              <a:rPr lang="ru-RU" dirty="0" smtClean="0"/>
              <a:t> ГК РФ лицензионные договоры могут быть двух видов: исключительная лицензия и простая (неисключительная) лицензия.</a:t>
            </a:r>
          </a:p>
          <a:p>
            <a:pPr>
              <a:buNone/>
            </a:pPr>
            <a:r>
              <a:rPr lang="ru-RU" dirty="0" smtClean="0"/>
              <a:t>Лицензионным договором может быть определено, что лицензиар может заключать аналогичные договоры и с другими лицами (простая (неисключительная) лицензия). Но может иметь место исключительная лицензия, в таком случае лицензиар такого права не имеет.</a:t>
            </a:r>
          </a:p>
          <a:p>
            <a:pPr>
              <a:buNone/>
            </a:pPr>
            <a:r>
              <a:rPr lang="ru-RU" dirty="0" smtClean="0"/>
              <a:t>Исключительную и неисключительную лицензии можно совместить, даже в одном договоре в отношении разных способов использования или разных товаров/услуг. В случае если лицензии распространяются на разные способы использования объекта, то возможно прописать в договоре оба варианта использования — как простой, так и исключительный.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952194"/>
          </a:xfrm>
        </p:spPr>
        <p:txBody>
          <a:bodyPr>
            <a:normAutofit fontScale="62500" lnSpcReduction="20000"/>
          </a:bodyPr>
          <a:lstStyle/>
          <a:p>
            <a:r>
              <a:rPr lang="ru-RU" dirty="0" smtClean="0"/>
              <a:t>По общему правилу лицензионный договор заключается в письменной форме (исключением является договор о предоставлении права использования произведения в периодическом печатном издании — он может быть заключен в устной форме согласно </a:t>
            </a:r>
            <a:r>
              <a:rPr lang="ru-RU" dirty="0" smtClean="0">
                <a:hlinkClick r:id="rId2"/>
              </a:rPr>
              <a:t>п. 2 ст. 1286</a:t>
            </a:r>
            <a:r>
              <a:rPr lang="ru-RU" dirty="0" smtClean="0"/>
              <a:t> ГК РФ). Несоблюдение этого требования влечет ничтожность договора.</a:t>
            </a:r>
          </a:p>
          <a:p>
            <a:endParaRPr lang="ru-RU" dirty="0" smtClean="0"/>
          </a:p>
          <a:p>
            <a:r>
              <a:rPr lang="ru-RU" dirty="0" smtClean="0"/>
              <a:t>При наличии письменного согласия лицензиара лицензиат может предоставить право использования результата интеллектуальной деятельности или средства индивидуализации другому лицу по </a:t>
            </a:r>
            <a:r>
              <a:rPr lang="ru-RU" dirty="0" err="1" smtClean="0"/>
              <a:t>сублицензионному</a:t>
            </a:r>
            <a:r>
              <a:rPr lang="ru-RU" dirty="0" smtClean="0"/>
              <a:t> договору.</a:t>
            </a:r>
          </a:p>
          <a:p>
            <a:endParaRPr lang="ru-RU" dirty="0" smtClean="0"/>
          </a:p>
          <a:p>
            <a:r>
              <a:rPr lang="ru-RU" dirty="0" smtClean="0"/>
              <a:t>Согласие на заключение </a:t>
            </a:r>
            <a:r>
              <a:rPr lang="ru-RU" dirty="0" err="1" smtClean="0"/>
              <a:t>сублицензионного</a:t>
            </a:r>
            <a:r>
              <a:rPr lang="ru-RU" dirty="0" smtClean="0"/>
              <a:t> договора может быть выражено в тексте самого лицензионного договора, а также в отдельном документе.</a:t>
            </a:r>
          </a:p>
          <a:p>
            <a:endParaRPr lang="ru-RU" dirty="0" smtClean="0"/>
          </a:p>
          <a:p>
            <a:r>
              <a:rPr lang="ru-RU" dirty="0" smtClean="0"/>
              <a:t>При этом лицензиар вправе разрешить заключать </a:t>
            </a:r>
            <a:r>
              <a:rPr lang="ru-RU" dirty="0" err="1" smtClean="0"/>
              <a:t>сублицензионные</a:t>
            </a:r>
            <a:r>
              <a:rPr lang="ru-RU" dirty="0" smtClean="0"/>
              <a:t> договоры только в отношении отдельных способов использования результата интеллектуальной деятельности или средства индивидуализации из числа тех, которые были предоставлены лицензиату.</a:t>
            </a:r>
          </a:p>
          <a:p>
            <a:endParaRPr lang="ru-RU" dirty="0" smtClean="0"/>
          </a:p>
          <a:p>
            <a:r>
              <a:rPr lang="ru-RU" dirty="0" smtClean="0"/>
              <a:t>Лицензиар может отозвать согласие на заключение </a:t>
            </a:r>
            <a:r>
              <a:rPr lang="ru-RU" dirty="0" err="1" smtClean="0"/>
              <a:t>сублицензионного</a:t>
            </a:r>
            <a:r>
              <a:rPr lang="ru-RU" dirty="0" smtClean="0"/>
              <a:t> договора, но сделать это нужно до момента заключения такого договора с возмещением убытков, вызванных таким отзывом.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023632"/>
          </a:xfrm>
        </p:spPr>
        <p:txBody>
          <a:bodyPr>
            <a:normAutofit fontScale="62500" lnSpcReduction="20000"/>
          </a:bodyPr>
          <a:lstStyle/>
          <a:p>
            <a:r>
              <a:rPr lang="ru-RU" b="1" dirty="0" smtClean="0">
                <a:solidFill>
                  <a:srgbClr val="7030A0"/>
                </a:solidFill>
              </a:rPr>
              <a:t>Существенными условиями лицензионного договора являются:</a:t>
            </a:r>
            <a:endParaRPr lang="ru-RU" dirty="0" smtClean="0">
              <a:solidFill>
                <a:srgbClr val="7030A0"/>
              </a:solidFill>
            </a:endParaRPr>
          </a:p>
          <a:p>
            <a:r>
              <a:rPr lang="ru-RU" b="1" dirty="0" smtClean="0"/>
              <a:t>предмет договора</a:t>
            </a:r>
            <a:r>
              <a:rPr lang="ru-RU" dirty="0" smtClean="0"/>
              <a:t> путем указания на результат интеллектуальной деятельности или на средство индивидуализации, право использования которых предоставляется по договору, с указанием в соответствующих случаях номера документа, удостоверяющего исключительное право на такой результат или на такое средство (патент, свидетельство) (</a:t>
            </a:r>
            <a:r>
              <a:rPr lang="ru-RU" dirty="0" err="1" smtClean="0">
                <a:hlinkClick r:id="rId2"/>
              </a:rPr>
              <a:t>пп</a:t>
            </a:r>
            <a:r>
              <a:rPr lang="ru-RU" dirty="0" smtClean="0">
                <a:hlinkClick r:id="rId2"/>
              </a:rPr>
              <a:t>. 1 п. 6 ст. 1235</a:t>
            </a:r>
            <a:r>
              <a:rPr lang="ru-RU" dirty="0" smtClean="0"/>
              <a:t> ГК РФ);</a:t>
            </a:r>
          </a:p>
          <a:p>
            <a:r>
              <a:rPr lang="ru-RU" b="1" dirty="0" smtClean="0"/>
              <a:t>способы использования результата интеллектуальной деятельности или средства индивидуализации</a:t>
            </a:r>
            <a:r>
              <a:rPr lang="ru-RU" dirty="0" smtClean="0"/>
              <a:t> (</a:t>
            </a:r>
            <a:r>
              <a:rPr lang="ru-RU" dirty="0" err="1" smtClean="0">
                <a:hlinkClick r:id="rId3"/>
              </a:rPr>
              <a:t>пп</a:t>
            </a:r>
            <a:r>
              <a:rPr lang="ru-RU" dirty="0" smtClean="0">
                <a:hlinkClick r:id="rId3"/>
              </a:rPr>
              <a:t>. 2 п. 6 ст. 1235</a:t>
            </a:r>
            <a:r>
              <a:rPr lang="ru-RU" dirty="0" smtClean="0"/>
              <a:t> ГК РФ);</a:t>
            </a:r>
          </a:p>
          <a:p>
            <a:r>
              <a:rPr lang="ru-RU" b="1" dirty="0" smtClean="0"/>
              <a:t>условие о размере вознаграждения или порядке его определения</a:t>
            </a:r>
            <a:r>
              <a:rPr lang="ru-RU" dirty="0" smtClean="0"/>
              <a:t> (для возмездного лицензионного договора).</a:t>
            </a:r>
          </a:p>
          <a:p>
            <a:endParaRPr lang="ru-RU" dirty="0" smtClean="0"/>
          </a:p>
          <a:p>
            <a:pPr>
              <a:buNone/>
            </a:pPr>
            <a:r>
              <a:rPr lang="ru-RU" dirty="0" smtClean="0"/>
              <a:t>В случае заключения лицензионного договора о предоставлении права использования товарного знака в тексте договора должен содержаться перечень товаров, в отношении которых предоставляется право использования такого товарного знака.</a:t>
            </a:r>
          </a:p>
          <a:p>
            <a:pPr>
              <a:buNone/>
            </a:pPr>
            <a:r>
              <a:rPr lang="ru-RU" dirty="0" smtClean="0"/>
              <a:t>В лицензионном договоре </a:t>
            </a:r>
            <a:r>
              <a:rPr lang="ru-RU" b="1" u="sng" dirty="0" smtClean="0"/>
              <a:t>выплата</a:t>
            </a:r>
            <a:r>
              <a:rPr lang="ru-RU" dirty="0" smtClean="0"/>
              <a:t> лицензиару вознаграждения может быть предусмотрена несколькими способами, но чаще всего это:</a:t>
            </a:r>
          </a:p>
          <a:p>
            <a:r>
              <a:rPr lang="ru-RU" dirty="0" smtClean="0"/>
              <a:t>разовый фиксированный платеж;</a:t>
            </a:r>
          </a:p>
          <a:p>
            <a:r>
              <a:rPr lang="ru-RU" dirty="0" smtClean="0"/>
              <a:t>периодические платежи;</a:t>
            </a:r>
          </a:p>
          <a:p>
            <a:r>
              <a:rPr lang="ru-RU" dirty="0" smtClean="0"/>
              <a:t>процентные отчисления от дохода;</a:t>
            </a:r>
          </a:p>
          <a:p>
            <a:r>
              <a:rPr lang="ru-RU" dirty="0" smtClean="0"/>
              <a:t>комбинированные способы, например, первоначальная выплата фиксированного размера, а затем отчисления в виде процентов с дохода.</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269</TotalTime>
  <Words>166</Words>
  <Application>Microsoft Office PowerPoint</Application>
  <PresentationFormat>Экран (4:3)</PresentationFormat>
  <Paragraphs>86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Пилипенко Елена Алексеевна Магистр юриспруденции,  член «Ассоциации юристов России»,  советник государственной гражданской службы 3 класса,  руководитель юридического центра </vt:lpstr>
      <vt:lpstr>ПРОГРАММА</vt:lpstr>
      <vt:lpstr>Договор об отчуждении исключительного права</vt:lpstr>
      <vt:lpstr>Существенными условиями договора об отчуждении исключительного права являются: </vt:lpstr>
      <vt:lpstr>При заключении договоров возникает вопрос: необходима ли регистрация перехода прав и в каких случаях?</vt:lpstr>
      <vt:lpstr>Порядок и условия государственной регистрации устанавливаются Правительством РФ:</vt:lpstr>
      <vt:lpstr>Лицензионный договор </vt:lpstr>
      <vt:lpstr>Слайд 8</vt:lpstr>
      <vt:lpstr>Слайд 9</vt:lpstr>
      <vt:lpstr>Пример из судебной практики</vt:lpstr>
      <vt:lpstr>Договор авторского заказа</vt:lpstr>
      <vt:lpstr>Слайд 12</vt:lpstr>
      <vt:lpstr>КОНТАКТЫ</vt:lpstr>
      <vt:lpstr>Слайд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ВЕБИНАР  15 июля 2020 г. г.Брянск, спикер  Пилипенко Елена Алексеевна</dc:title>
  <dc:creator>User</dc:creator>
  <cp:lastModifiedBy>Юрист</cp:lastModifiedBy>
  <cp:revision>30</cp:revision>
  <dcterms:created xsi:type="dcterms:W3CDTF">2020-07-10T10:52:50Z</dcterms:created>
  <dcterms:modified xsi:type="dcterms:W3CDTF">2022-04-18T11:42:42Z</dcterms:modified>
</cp:coreProperties>
</file>