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62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B5475F8-6CAA-4D46-A14F-15E3CB27C44C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5F8-6CAA-4D46-A14F-15E3CB27C44C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5F8-6CAA-4D46-A14F-15E3CB27C44C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5F8-6CAA-4D46-A14F-15E3CB27C44C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5F8-6CAA-4D46-A14F-15E3CB27C44C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5F8-6CAA-4D46-A14F-15E3CB27C44C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5475F8-6CAA-4D46-A14F-15E3CB27C44C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B5475F8-6CAA-4D46-A14F-15E3CB27C44C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5F8-6CAA-4D46-A14F-15E3CB27C44C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5F8-6CAA-4D46-A14F-15E3CB27C44C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5F8-6CAA-4D46-A14F-15E3CB27C44C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B5475F8-6CAA-4D46-A14F-15E3CB27C44C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login.consultant.ru/link/?req=doc&amp;base=CJI&amp;n=112193&amp;dst=100006&amp;field=134&amp;date=20.05.202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410306&amp;dst=10603&amp;field=134&amp;date=20.05.2022" TargetMode="External"/><Relationship Id="rId2" Type="http://schemas.openxmlformats.org/officeDocument/2006/relationships/hyperlink" Target="https://login.consultant.ru/link/?req=doc&amp;base=LAW&amp;n=410306&amp;dst=738&amp;field=134&amp;date=20.05.202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s://login.consultant.ru/link/?req=doc&amp;base=LAW&amp;n=400312&amp;dst=100264&amp;field=134&amp;date=20.05.2022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410306&amp;dst=10532&amp;field=134&amp;date=20.05.2022" TargetMode="External"/><Relationship Id="rId2" Type="http://schemas.openxmlformats.org/officeDocument/2006/relationships/hyperlink" Target="https://login.consultant.ru/link/?req=doc&amp;base=LAW&amp;n=410306&amp;dst=939&amp;field=134&amp;date=20.05.202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410306&amp;dst=779&amp;field=134&amp;date=20.05.2022" TargetMode="External"/><Relationship Id="rId2" Type="http://schemas.openxmlformats.org/officeDocument/2006/relationships/hyperlink" Target="https://login.consultant.ru/link/?req=doc&amp;base=LAW&amp;n=385261&amp;dst=100844&amp;field=134&amp;date=20.05.202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ogin.consultant.ru/link/?req=doc&amp;base=LAW&amp;n=412705&amp;dst=481&amp;field=134&amp;date=20.05.2022" TargetMode="External"/><Relationship Id="rId4" Type="http://schemas.openxmlformats.org/officeDocument/2006/relationships/hyperlink" Target="https://login.consultant.ru/link/?req=doc&amp;base=LAW&amp;n=412705&amp;dst=480&amp;field=134&amp;date=20.05.2022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408400&amp;dst=100262&amp;field=134&amp;date=20.05.2022" TargetMode="External"/><Relationship Id="rId2" Type="http://schemas.openxmlformats.org/officeDocument/2006/relationships/hyperlink" Target="https://login.consultant.ru/link/?req=doc&amp;base=LAW&amp;n=406231&amp;dst=386&amp;field=134&amp;date=20.05.202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ogin.consultant.ru/link/?req=doc&amp;base=LAW&amp;n=406231&amp;dst=119&amp;field=134&amp;date=20.05.2022" TargetMode="External"/><Relationship Id="rId4" Type="http://schemas.openxmlformats.org/officeDocument/2006/relationships/hyperlink" Target="https://login.consultant.ru/link/?req=doc&amp;base=LAW&amp;n=406231&amp;dst=91&amp;field=134&amp;date=20.05.2022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login.consultant.ru/link/?req=doc&amp;base=LAW&amp;n=222260&amp;dst=100143&amp;field=134&amp;date=20.05.202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3174" y="0"/>
            <a:ext cx="5572164" cy="321468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ru-RU" sz="2200" dirty="0" smtClean="0">
                <a:solidFill>
                  <a:schemeClr val="tx1"/>
                </a:solidFill>
              </a:rPr>
              <a:t>Пилипенко Елена Алексеевна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i="1" dirty="0" smtClean="0">
                <a:solidFill>
                  <a:schemeClr val="tx1"/>
                </a:solidFill>
              </a:rPr>
              <a:t>Магистр юриспруденции, </a:t>
            </a:r>
            <a:br>
              <a:rPr lang="ru-RU" sz="2200" i="1" dirty="0" smtClean="0">
                <a:solidFill>
                  <a:schemeClr val="tx1"/>
                </a:solidFill>
              </a:rPr>
            </a:br>
            <a:r>
              <a:rPr lang="ru-RU" sz="2200" i="1" dirty="0" smtClean="0">
                <a:solidFill>
                  <a:schemeClr val="tx1"/>
                </a:solidFill>
              </a:rPr>
              <a:t>член «Ассоциации юристов России», </a:t>
            </a:r>
            <a:br>
              <a:rPr lang="ru-RU" sz="2200" i="1" dirty="0" smtClean="0">
                <a:solidFill>
                  <a:schemeClr val="tx1"/>
                </a:solidFill>
              </a:rPr>
            </a:br>
            <a:r>
              <a:rPr lang="ru-RU" sz="2200" i="1" dirty="0" smtClean="0">
                <a:solidFill>
                  <a:schemeClr val="tx1"/>
                </a:solidFill>
              </a:rPr>
              <a:t>советник государственной гражданской службы 3 класса, </a:t>
            </a:r>
            <a:br>
              <a:rPr lang="ru-RU" sz="2200" i="1" dirty="0" smtClean="0">
                <a:solidFill>
                  <a:schemeClr val="tx1"/>
                </a:solidFill>
              </a:rPr>
            </a:br>
            <a:r>
              <a:rPr lang="ru-RU" sz="2200" i="1" dirty="0" smtClean="0">
                <a:solidFill>
                  <a:schemeClr val="tx1"/>
                </a:solidFill>
              </a:rPr>
              <a:t>руководитель юридического центра</a:t>
            </a:r>
            <a:r>
              <a:rPr lang="ru-RU" sz="2800" i="1" dirty="0" smtClean="0">
                <a:solidFill>
                  <a:schemeClr val="tx1"/>
                </a:solidFill>
              </a:rPr>
              <a:t/>
            </a:r>
            <a:br>
              <a:rPr lang="ru-RU" sz="2800" i="1" dirty="0" smtClean="0">
                <a:solidFill>
                  <a:schemeClr val="tx1"/>
                </a:solidFill>
              </a:rPr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429000"/>
            <a:ext cx="6786610" cy="1500198"/>
          </a:xfrm>
        </p:spPr>
        <p:txBody>
          <a:bodyPr>
            <a:normAutofit lnSpcReduction="10000"/>
          </a:bodyPr>
          <a:lstStyle/>
          <a:p>
            <a:pPr algn="just"/>
            <a:endParaRPr lang="ru-RU" sz="32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just"/>
            <a:endParaRPr lang="ru-RU" sz="32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ru-RU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Случаи прекращения залога</a:t>
            </a:r>
            <a:endParaRPr lang="ru-RU" sz="32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КОНТАКТЫ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Пилипенко Елена Алексеевна</a:t>
            </a:r>
          </a:p>
          <a:p>
            <a:pPr algn="ctr"/>
            <a:r>
              <a:rPr lang="ru-RU" dirty="0" smtClean="0"/>
              <a:t>Магистр Юриспруденции</a:t>
            </a:r>
          </a:p>
          <a:p>
            <a:pPr algn="ctr"/>
            <a:r>
              <a:rPr lang="ru-RU" dirty="0" smtClean="0"/>
              <a:t>Член Ассоциации Юристов России</a:t>
            </a:r>
          </a:p>
          <a:p>
            <a:pPr algn="ctr"/>
            <a:r>
              <a:rPr lang="ru-RU" dirty="0" smtClean="0"/>
              <a:t>г.Брянск, ул. </a:t>
            </a:r>
            <a:r>
              <a:rPr lang="ru-RU" dirty="0" err="1" smtClean="0"/>
              <a:t>Ромашина</a:t>
            </a:r>
            <a:r>
              <a:rPr lang="ru-RU" dirty="0" smtClean="0"/>
              <a:t> д.32</a:t>
            </a:r>
          </a:p>
          <a:p>
            <a:pPr algn="ctr"/>
            <a:r>
              <a:rPr lang="ru-RU" dirty="0" err="1" smtClean="0"/>
              <a:t>тц</a:t>
            </a:r>
            <a:r>
              <a:rPr lang="ru-RU" dirty="0" smtClean="0"/>
              <a:t> «Одиссей», 2 этаж, офис «Юрист»</a:t>
            </a:r>
          </a:p>
          <a:p>
            <a:pPr algn="ctr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тел. 8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910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232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91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algn="ctr"/>
            <a:r>
              <a:rPr lang="ru-RU" b="1" u="sng" dirty="0" err="1" smtClean="0"/>
              <a:t>эл.почта</a:t>
            </a:r>
            <a:r>
              <a:rPr lang="en-US" b="1" u="sng" dirty="0" smtClean="0"/>
              <a:t>:</a:t>
            </a:r>
            <a:r>
              <a:rPr lang="en-US" b="1" u="sng" dirty="0" smtClean="0">
                <a:solidFill>
                  <a:schemeClr val="bg1"/>
                </a:solidFill>
              </a:rPr>
              <a:t>: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elena@pilipenko32.ru</a:t>
            </a:r>
            <a:endParaRPr lang="en-US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Сайт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pilipenko32.ru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/>
              <a:t>СПАСИБО </a:t>
            </a:r>
          </a:p>
          <a:p>
            <a:pPr algn="ctr">
              <a:buNone/>
            </a:pPr>
            <a:r>
              <a:rPr lang="ru-RU" sz="6000" dirty="0" smtClean="0"/>
              <a:t>ЗА ВНИМАНИЕ!</a:t>
            </a:r>
            <a:endParaRPr lang="ru-RU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9496" indent="-457200" fontAlgn="ctr">
              <a:buAutoNum type="arabicPeriod"/>
            </a:pPr>
            <a:r>
              <a:rPr lang="ru-RU" sz="2400" b="1" dirty="0" smtClean="0"/>
              <a:t>В </a:t>
            </a:r>
            <a:r>
              <a:rPr lang="ru-RU" sz="2400" b="1" dirty="0" smtClean="0"/>
              <a:t>каких случаях прекращается залог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 marL="539496" indent="-457200" fontAlgn="ctr">
              <a:buAutoNum type="arabicPeriod"/>
            </a:pPr>
            <a:r>
              <a:rPr lang="ru-RU" sz="2400" b="1" dirty="0" smtClean="0"/>
              <a:t>Что нужно сделать в случае прекращения залога</a:t>
            </a:r>
          </a:p>
          <a:p>
            <a:pPr marL="539496" indent="-457200" fontAlgn="ctr">
              <a:buAutoNum type="arabicPeriod"/>
            </a:pPr>
            <a:r>
              <a:rPr lang="ru-RU" sz="2400" b="1" dirty="0" smtClean="0"/>
              <a:t>Ответы на вопросы</a:t>
            </a:r>
            <a:endParaRPr lang="ru-RU" sz="2400" dirty="0" smtClean="0"/>
          </a:p>
          <a:p>
            <a:pPr marL="539496" indent="-457200" fontAlgn="ctr"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hlinkClick r:id="rId2"/>
              </a:rPr>
              <a:t>В каких случаях прекращается залог</a:t>
            </a:r>
            <a:r>
              <a:rPr lang="ru-RU" sz="36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46559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 smtClean="0"/>
              <a:t>прекращение обеспеченного обязательства; </a:t>
            </a:r>
          </a:p>
          <a:p>
            <a:r>
              <a:rPr lang="ru-RU" dirty="0" smtClean="0"/>
              <a:t>прекращение договора залога или признание его недействительным; </a:t>
            </a:r>
          </a:p>
          <a:p>
            <a:r>
              <a:rPr lang="ru-RU" dirty="0" smtClean="0"/>
              <a:t>реализация предмета залога; </a:t>
            </a:r>
          </a:p>
          <a:p>
            <a:r>
              <a:rPr lang="ru-RU" dirty="0" smtClean="0"/>
              <a:t>гибель заложенного имущества или прекращение заложенного права; </a:t>
            </a:r>
          </a:p>
          <a:p>
            <a:r>
              <a:rPr lang="ru-RU" dirty="0" smtClean="0"/>
              <a:t>нарушение обязанностей по содержанию и сохранению заложенного имущества, </a:t>
            </a:r>
          </a:p>
          <a:p>
            <a:r>
              <a:rPr lang="ru-RU" dirty="0" smtClean="0"/>
              <a:t>изъятие заложенного имущества; </a:t>
            </a:r>
          </a:p>
          <a:p>
            <a:r>
              <a:rPr lang="ru-RU" dirty="0" smtClean="0"/>
              <a:t>возмездное приобретение заложенного имущества третьим лицом; </a:t>
            </a:r>
          </a:p>
          <a:p>
            <a:r>
              <a:rPr lang="ru-RU" dirty="0" smtClean="0"/>
              <a:t>перевод долга по обеспеченному обязательству; </a:t>
            </a:r>
          </a:p>
          <a:p>
            <a:r>
              <a:rPr lang="ru-RU" dirty="0" smtClean="0"/>
              <a:t>уступка прав по договору залога.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3900486" cy="528867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Залог </a:t>
            </a:r>
            <a:r>
              <a:rPr lang="ru-RU" dirty="0" smtClean="0"/>
              <a:t>не прекращается в соответствии с положениями </a:t>
            </a:r>
            <a:r>
              <a:rPr lang="ru-RU" dirty="0" smtClean="0">
                <a:hlinkClick r:id="rId2"/>
              </a:rPr>
              <a:t>п. 1 ст. 335</a:t>
            </a:r>
            <a:r>
              <a:rPr lang="ru-RU" dirty="0" smtClean="0"/>
              <a:t>, </a:t>
            </a:r>
            <a:r>
              <a:rPr lang="ru-RU" dirty="0" smtClean="0">
                <a:hlinkClick r:id="rId3"/>
              </a:rPr>
              <a:t>п. 6 ст. 367</a:t>
            </a:r>
            <a:r>
              <a:rPr lang="ru-RU" dirty="0" smtClean="0"/>
              <a:t> ГК РФ, если в течение года со дня наступления срока исполнения обеспеченного залогом требования права залогодержателя были подтверждены вступившим в законную силу решением суда (</a:t>
            </a:r>
            <a:r>
              <a:rPr lang="ru-RU" dirty="0" smtClean="0">
                <a:hlinkClick r:id="rId4"/>
              </a:rPr>
              <a:t>п. 11</a:t>
            </a:r>
            <a:r>
              <a:rPr lang="ru-RU" dirty="0" smtClean="0"/>
              <a:t> Обзора судебной практики Верховного Суда РФ N 3 (2021)). </a:t>
            </a:r>
          </a:p>
          <a:p>
            <a:endParaRPr lang="ru-RU" dirty="0"/>
          </a:p>
        </p:txBody>
      </p:sp>
      <p:sp>
        <p:nvSpPr>
          <p:cNvPr id="4" name="Умножение 3"/>
          <p:cNvSpPr/>
          <p:nvPr/>
        </p:nvSpPr>
        <p:spPr>
          <a:xfrm>
            <a:off x="142844" y="785794"/>
            <a:ext cx="785818" cy="785818"/>
          </a:xfrm>
          <a:prstGeom prst="mathMultiply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 descr="https://avatars.mds.yandex.net/i?id=7a852fbbf1019ff34d4c4e275ff76444_l-5235209-images-thumbs&amp;n=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80512" y="4143356"/>
            <a:ext cx="4263488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Что нужно сделать в случае прекращения залога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39415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предмет залога находился у залогодателя и залог не был учтен либо зарегистрирован, то, как правило, при прекращении залога ничего делать не нужно.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Определенные действия нужно совершить, если имущество находилось у залогодержателя или сведения о залоге были зафиксированы в публичном реестре (например, ЕГРН или реестре уведомлений о залоге движимого имущества). В частности, залогодержатель должен вернуть имущество и/или осуществить действия для внесения в реестр записи о прекращении залога.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Возврат имущества залогодержателем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32271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При прекращении залога залогодержатель должен возвратить заложенное имущество залогодателю или иному </a:t>
            </a:r>
            <a:r>
              <a:rPr lang="ru-RU" dirty="0" err="1" smtClean="0"/>
              <a:t>управомоченному</a:t>
            </a:r>
            <a:r>
              <a:rPr lang="ru-RU" dirty="0" smtClean="0"/>
              <a:t> лицу (</a:t>
            </a:r>
            <a:r>
              <a:rPr lang="ru-RU" dirty="0" smtClean="0">
                <a:hlinkClick r:id="rId2"/>
              </a:rPr>
              <a:t>п. 2 ст. 352</a:t>
            </a:r>
            <a:r>
              <a:rPr lang="ru-RU" dirty="0" smtClean="0"/>
              <a:t> ГК РФ).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Если в договоре предусмотрен срок возврата, залогодержатель должен вернуть имущество в течение этого срока. Если срок возврата не согласован и залогодержатель сразу не вернул вам имущество, направьте ему письменное требование о его возврате. Он должен будет вернуть предмет залога в течение семи дней со дня предъявления такого требования (</a:t>
            </a:r>
            <a:r>
              <a:rPr lang="ru-RU" dirty="0" smtClean="0">
                <a:hlinkClick r:id="rId3"/>
              </a:rPr>
              <a:t>п. 2 ст. 314</a:t>
            </a:r>
            <a:r>
              <a:rPr lang="ru-RU" dirty="0" smtClean="0"/>
              <a:t> ГК РФ).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Внесение в реестр записи о прекращении залога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246546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В </a:t>
            </a:r>
            <a:r>
              <a:rPr lang="ru-RU" b="1" dirty="0" smtClean="0"/>
              <a:t>отношении движимого имущества</a:t>
            </a:r>
            <a:r>
              <a:rPr lang="ru-RU" dirty="0" smtClean="0"/>
              <a:t> залогодержатель обязан в течение трех рабочих дней с момента, когда он узнал или должен был узнать о прекращении залога, направить нотариусу </a:t>
            </a:r>
            <a:r>
              <a:rPr lang="ru-RU" dirty="0" smtClean="0">
                <a:hlinkClick r:id="rId2"/>
              </a:rPr>
              <a:t>уведомление об исключении сведений о залоге</a:t>
            </a:r>
            <a:r>
              <a:rPr lang="ru-RU" dirty="0" smtClean="0"/>
              <a:t>, если иное не предусмотрено законом (</a:t>
            </a:r>
            <a:r>
              <a:rPr lang="ru-RU" dirty="0" smtClean="0">
                <a:hlinkClick r:id="rId3"/>
              </a:rPr>
              <a:t>п. 4 ст. 339.1</a:t>
            </a:r>
            <a:r>
              <a:rPr lang="ru-RU" dirty="0" smtClean="0"/>
              <a:t> ГК РФ, </a:t>
            </a:r>
            <a:r>
              <a:rPr lang="ru-RU" dirty="0" smtClean="0">
                <a:hlinkClick r:id="rId4"/>
              </a:rPr>
              <a:t>ч. 3 ст. 103.3</a:t>
            </a:r>
            <a:r>
              <a:rPr lang="ru-RU" dirty="0" smtClean="0"/>
              <a:t> Основ законодательства РФ о нотариате). В случае уклонения от этого он должен будет возместить залогодателю причиненные убытки (</a:t>
            </a:r>
            <a:r>
              <a:rPr lang="ru-RU" dirty="0" smtClean="0">
                <a:hlinkClick r:id="rId5"/>
              </a:rPr>
              <a:t>ч. 4 ст. 103.3</a:t>
            </a:r>
            <a:r>
              <a:rPr lang="ru-RU" dirty="0" smtClean="0"/>
              <a:t> Основ законодательства РФ о нотариате).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580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В отношении недвижимости</a:t>
            </a:r>
            <a:r>
              <a:rPr lang="ru-RU" dirty="0" smtClean="0"/>
              <a:t> возможны разные варианты обращения в орган регистрации прав для погашения записи об ипотеке (</a:t>
            </a:r>
            <a:r>
              <a:rPr lang="ru-RU" dirty="0" smtClean="0">
                <a:hlinkClick r:id="rId2"/>
              </a:rPr>
              <a:t>п. 1 ст. 25</a:t>
            </a:r>
            <a:r>
              <a:rPr lang="ru-RU" dirty="0" smtClean="0"/>
              <a:t> Закона об ипотеке), в частности: </a:t>
            </a:r>
          </a:p>
          <a:p>
            <a:r>
              <a:rPr lang="ru-RU" dirty="0" smtClean="0"/>
              <a:t>если закладная выдавалась - подается совместное заявление залогодателя и законного владельца закладной либо заявление одного из этих лиц; </a:t>
            </a:r>
          </a:p>
          <a:p>
            <a:r>
              <a:rPr lang="ru-RU" dirty="0" smtClean="0"/>
              <a:t>если закладная не выдавалась - подается совместное заявление залогодателя и залогодержателя или заявление залогодержателя. </a:t>
            </a:r>
          </a:p>
          <a:p>
            <a:r>
              <a:rPr lang="ru-RU" dirty="0" smtClean="0"/>
              <a:t>Воспользуйтесь установленной </a:t>
            </a:r>
            <a:r>
              <a:rPr lang="ru-RU" dirty="0" smtClean="0">
                <a:hlinkClick r:id="rId3"/>
              </a:rPr>
              <a:t>формой</a:t>
            </a:r>
            <a:r>
              <a:rPr lang="ru-RU" dirty="0" smtClean="0"/>
              <a:t> заявления. </a:t>
            </a:r>
          </a:p>
          <a:p>
            <a:r>
              <a:rPr lang="ru-RU" dirty="0" smtClean="0"/>
              <a:t>Перечень основных документов, которые необходимо подавать для погашения регистрационной записи об ипотеке, а также лиц, имеющих право подавать такие документы в орган регистрации прав, приведен в </a:t>
            </a:r>
            <a:r>
              <a:rPr lang="ru-RU" dirty="0" smtClean="0">
                <a:hlinkClick r:id="rId4"/>
              </a:rPr>
              <a:t>ст. ст. 25</a:t>
            </a:r>
            <a:r>
              <a:rPr lang="ru-RU" dirty="0" smtClean="0"/>
              <a:t> и </a:t>
            </a:r>
            <a:r>
              <a:rPr lang="ru-RU" dirty="0" smtClean="0">
                <a:hlinkClick r:id="rId5"/>
              </a:rPr>
              <a:t>25.1</a:t>
            </a:r>
            <a:r>
              <a:rPr lang="ru-RU" dirty="0" smtClean="0"/>
              <a:t> Закона об ипотеке.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275121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В отношении другого имущества</a:t>
            </a:r>
            <a:r>
              <a:rPr lang="ru-RU" dirty="0" smtClean="0"/>
              <a:t> законодательство предусматривает иные специальные правила погашения записи о залоге. Например, условия прекращения залога исключительных прав установлены в Административном </a:t>
            </a:r>
            <a:r>
              <a:rPr lang="ru-RU" dirty="0" smtClean="0">
                <a:hlinkClick r:id="rId2"/>
              </a:rPr>
              <a:t>регламенте</a:t>
            </a:r>
            <a:r>
              <a:rPr lang="ru-RU" dirty="0" smtClean="0"/>
              <a:t>, утвержденном Приказом Минэкономразвития России от 10.06.2016 N 371.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198</TotalTime>
  <Words>598</Words>
  <Application>Microsoft Office PowerPoint</Application>
  <PresentationFormat>Экран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Пилипенко Елена Алексеевна Магистр юриспруденции,  член «Ассоциации юристов России»,  советник государственной гражданской службы 3 класса,  руководитель юридического центра </vt:lpstr>
      <vt:lpstr>ПРОГРАММА</vt:lpstr>
      <vt:lpstr>В каких случаях прекращается залог  </vt:lpstr>
      <vt:lpstr>Слайд 4</vt:lpstr>
      <vt:lpstr>Что нужно сделать в случае прекращения залога  </vt:lpstr>
      <vt:lpstr>Возврат имущества залогодержателем  </vt:lpstr>
      <vt:lpstr>Внесение в реестр записи о прекращении залога  </vt:lpstr>
      <vt:lpstr>Слайд 8</vt:lpstr>
      <vt:lpstr>Слайд 9</vt:lpstr>
      <vt:lpstr>КОНТАКТЫ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ВЕБИНАР  15 июля 2020 г. г.Брянск, спикер  Пилипенко Елена Алексеевна</dc:title>
  <dc:creator>User</dc:creator>
  <cp:lastModifiedBy>Юрист</cp:lastModifiedBy>
  <cp:revision>26</cp:revision>
  <dcterms:created xsi:type="dcterms:W3CDTF">2020-07-10T10:52:50Z</dcterms:created>
  <dcterms:modified xsi:type="dcterms:W3CDTF">2022-05-20T10:20:52Z</dcterms:modified>
</cp:coreProperties>
</file>