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821918-AAE8-4E91-97DF-5EF53E10B68C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1686A1-AFF3-4405-8C90-F1A99C343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706&amp;date=20.09.2022&amp;dst=10688&amp;field=134" TargetMode="External"/><Relationship Id="rId2" Type="http://schemas.openxmlformats.org/officeDocument/2006/relationships/hyperlink" Target="https://login.consultant.ru/link/?req=doc&amp;base=CJI&amp;n=135963&amp;date=20.09.2022&amp;dst=100006&amp;field=13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88271&amp;date=20.09.2022&amp;dst=100020&amp;field=134" TargetMode="External"/><Relationship Id="rId2" Type="http://schemas.openxmlformats.org/officeDocument/2006/relationships/hyperlink" Target="https://login.consultant.ru/link/?req=doc&amp;base=LAW&amp;n=181602&amp;date=20.09.2022&amp;dst=100032&amp;field=1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CJI&amp;n=111946&amp;date=20.09.2022&amp;dst=100011&amp;field=13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10706&amp;date=20.09.2022&amp;dst=101891&amp;field=13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19377&amp;date=20.09.2022&amp;dst=1440&amp;field=134" TargetMode="External"/><Relationship Id="rId3" Type="http://schemas.openxmlformats.org/officeDocument/2006/relationships/hyperlink" Target="https://login.consultant.ru/link/?req=doc&amp;base=LAW&amp;n=422073&amp;date=20.09.2022&amp;dst=100097&amp;field=134" TargetMode="External"/><Relationship Id="rId7" Type="http://schemas.openxmlformats.org/officeDocument/2006/relationships/hyperlink" Target="https://login.consultant.ru/link/?req=doc&amp;base=LAW&amp;n=422436&amp;date=20.09.2022&amp;dst=11611&amp;field=134" TargetMode="External"/><Relationship Id="rId2" Type="http://schemas.openxmlformats.org/officeDocument/2006/relationships/hyperlink" Target="https://login.consultant.ru/link/?req=doc&amp;base=LAW&amp;n=419377&amp;date=20.09.2022&amp;dst=100164&amp;field=1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22436&amp;date=20.09.2022&amp;dst=9894&amp;field=134" TargetMode="External"/><Relationship Id="rId5" Type="http://schemas.openxmlformats.org/officeDocument/2006/relationships/hyperlink" Target="https://login.consultant.ru/link/?req=doc&amp;base=LAW&amp;n=422073&amp;date=20.09.2022&amp;dst=100628&amp;field=134" TargetMode="External"/><Relationship Id="rId10" Type="http://schemas.openxmlformats.org/officeDocument/2006/relationships/hyperlink" Target="https://login.consultant.ru/link/?req=doc&amp;base=LAW&amp;n=405386&amp;date=20.09.2022&amp;dst=100383&amp;field=134" TargetMode="External"/><Relationship Id="rId4" Type="http://schemas.openxmlformats.org/officeDocument/2006/relationships/hyperlink" Target="https://login.consultant.ru/link/?req=doc&amp;base=LAW&amp;n=419377&amp;date=20.09.2022&amp;dst=100757&amp;field=134" TargetMode="External"/><Relationship Id="rId9" Type="http://schemas.openxmlformats.org/officeDocument/2006/relationships/hyperlink" Target="https://login.consultant.ru/link/?req=doc&amp;base=LAW&amp;n=422073&amp;date=20.09.2022&amp;dst=1096&amp;field=13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88271&amp;date=20.09.2022&amp;dst=100014&amp;field=134" TargetMode="External"/><Relationship Id="rId2" Type="http://schemas.openxmlformats.org/officeDocument/2006/relationships/hyperlink" Target="https://login.consultant.ru/link/?req=doc&amp;base=LAW&amp;n=410706&amp;date=20.09.2022&amp;dst=100093&amp;field=1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88271&amp;date=20.09.2022&amp;dst=100012&amp;field=134" TargetMode="External"/><Relationship Id="rId2" Type="http://schemas.openxmlformats.org/officeDocument/2006/relationships/hyperlink" Target="https://login.consultant.ru/link/?req=doc&amp;base=LAW&amp;n=410706&amp;date=20.09.2022&amp;dst=101892&amp;field=1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10706&amp;date=20.09.2022&amp;dst=10684&amp;field=134" TargetMode="External"/><Relationship Id="rId4" Type="http://schemas.openxmlformats.org/officeDocument/2006/relationships/hyperlink" Target="https://login.consultant.ru/link/?req=doc&amp;base=LAW&amp;n=181602&amp;date=20.09.2022&amp;dst=100040&amp;field=13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715436" cy="1957400"/>
          </a:xfrm>
        </p:spPr>
        <p:txBody>
          <a:bodyPr/>
          <a:lstStyle/>
          <a:p>
            <a:pPr algn="ctr"/>
            <a:r>
              <a:rPr lang="ru-RU" dirty="0"/>
              <a:t>Взыскание убытков в кризис 2022 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915308" cy="19716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Магистр юриспруденции,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 «Ассоциации юристов России»,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 государственной гражданской службы 3 класса,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юридического центра</a:t>
            </a:r>
            <a:endParaRPr lang="ru-RU" sz="5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Как рассчитать убытки при прекращении договора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заключили взамен нарушенного договора аналогичный (замещающий), то расчет производится исходя из разницы в цене этих договоров. Имейте в виду, что замещающий договор (договоры) должен соответствовать ряду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условий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частности, исполнение должно быть аналогичным, то есть договор должен быть заключен на сопоставимые товары, работы, услуги.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замещающий договор не заключался, то расчет производится исходя из разницы между ценой прекращенного договора и средней рыночной ценой на аналогичные товары, работы, услуги.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этом определить текущую цену нужно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п. 2 ст. 393.1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момент прекращения договора;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месте, где должен был быть исполнен договор;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сопоставимые товары, услуги, работы.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магистр юриспруденции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 Ассоциации юристов России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715436" cy="42862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Брянск,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Ромашина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д.32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«Одиссей», 2 этаж, офис «Юрист»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(910)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232-91-90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" tooltip="1. Что нужно доказать для возмещения убытков"/>
              </a:rPr>
              <a:t>Что нужно доказать для возмещения убытков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" tooltip="2. Как рассчитать и взыскать реальный ущерб"/>
              </a:rPr>
              <a:t>Как рассчитать и взыскать реальный ущерб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" tooltip="3. Как рассчитать и взыскать упущенную выгоду"/>
              </a:rPr>
              <a:t>Как рассчитать и взыскать упущенную выгоду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" tooltip="4. Как рассчитать убытки при прекращении договора"/>
              </a:rPr>
              <a:t>Как рассчитать убытки при прекращении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" tooltip="4. Как рассчитать убытки при прекращении договора"/>
              </a:rPr>
              <a:t>договора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Что нужно доказать для возмещения убытков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Лицо, чье право нарушено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обязано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доказать: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нарушение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обязательства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Подтвердите наличие договорных отношений между вами и должником и обоснуйте, что:</a:t>
            </a:r>
          </a:p>
          <a:p>
            <a:pPr marL="514350" indent="-51435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должник не исполнил или ненадлежащим образом исполнил обязательство, что привело к убыткам (например, покупатель не оплатил товар или подрядчик выполнил работы с недостатками);</a:t>
            </a:r>
          </a:p>
          <a:p>
            <a:pPr marL="514350" indent="-51435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именно должник является лицом, в результате действий (бездействия) которого возникли убытки (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/>
              </a:rPr>
              <a:t>п. 12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Постановления Пленума Верховного Суда РФ от 23.06.2015 N 25). При этом учтите, что вы не обязаны доказывать вину контрагента-нарушителя. Его вина предполагается, пока он не докажет иное (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3"/>
              </a:rPr>
              <a:t>п. 5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Постановления Пленума Верховного Суда РФ от 24.03.2016 N 7).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возникновение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убытков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виде 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4"/>
              </a:rPr>
              <a:t>реального ущерба и (или) упущенной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выгоды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причинно-следственную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между нарушением и возникшими убытками.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убытки являются следствием нарушения обязательства;</a:t>
            </a:r>
          </a:p>
          <a:p>
            <a:pPr marL="514350" indent="-51435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если бы нарушение не произошло, убытки бы не возникли.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2. Как рассчитать и взыскать реальный ущерб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рассчитать реальный ущерб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Чтобы определить реальный ущерб, примените порядок, предусмотренный в договоре. Если он не установлен, рассчитайте реальный ущерб по документам, подтверждающим ваши расходы.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цены учитывать при расчете реального ущерба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расчете ориентируйтесь на цены, существовавшие в том месте, где должно было быть исполнено обязательство (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п. 3 ст. 393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ГК РФ). Определите цену на день добровольного исполнения должником вашего требования либо на день предъявления иска, если должник не исполнил требование.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взыскать реальный ущерб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зафиксируйте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факт нарушения обязательства, в результате которого возник ущерб;</a:t>
            </a:r>
          </a:p>
          <a:p>
            <a:pPr lvl="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направьте должнику претензию;</a:t>
            </a:r>
          </a:p>
          <a:p>
            <a:pPr lvl="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подайте в суд иск, если должник отказался добровольно возместить убытки или не ответил на претензию.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зафиксировать факт нарушения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обязательства.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возможности составьте двусторонний акт, в котором укажите:</a:t>
            </a:r>
          </a:p>
          <a:p>
            <a:pPr lvl="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реквизиты нарушенного договора;</a:t>
            </a:r>
          </a:p>
          <a:p>
            <a:pPr lvl="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выявленные нарушения;</a:t>
            </a:r>
          </a:p>
          <a:p>
            <a:pPr lvl="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размер ущерба. Постарайтесь зафиксировать в акте хотя бы ориентировочный размер ущерба, если не можете рассчитать его точно.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143668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подать иск в суд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Определите суд, который будет рассматривать ваше дело (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2"/>
              </a:rPr>
              <a:t>гл. 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АПК РФ,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3"/>
              </a:rPr>
              <a:t>гл. 3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ГПК РФ).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Составьте исковое заявление с соблюдением правил, предусмотренных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4"/>
              </a:rPr>
              <a:t>ст. 125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АПК РФ или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5"/>
              </a:rPr>
              <a:t>ст. 131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ГПК РФ. Возьмите за основу требования, изложенные в претензии. При необходимости сделайте перерасчет убытков на дату подачи заявления в суд.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Приложите к иску документы, подтверждающие ваше требование, в частности доказательства реального ущерба: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договоры, акты выполненных работ (оказанных услуг), сметы, калькуляции, справки о стоимости выполненных работ;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заключения экспертизы, отчеты по результатам оценки;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документы, подтверждающие оплату (платежные поручения с отметкой банка об исполнении, банковские выписки).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Уплатите госпошлину в размере, предусмотренном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6"/>
              </a:rPr>
              <a:t>п. 1 ст. 333.21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7"/>
              </a:rPr>
              <a:t>п. 1 ст. 333.19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НК РФ.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Подайте иск с приложениями в суд на бумажном носителе или в электронном виде, в том числе в форме электронного документа. Подать иск в электронном виде можно при наличии технической возможности в суде с помощью (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8"/>
              </a:rPr>
              <a:t>ч. 7 ст. 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АПК РФ,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9"/>
              </a:rPr>
              <a:t>ч. 1.1 ст. 3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ГПК РФ,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10"/>
              </a:rPr>
              <a:t>ч. 2 ст. 7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Федерального закона от 30.12.2021 N 440-ФЗ):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Единого портала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информационной системы, определенной ВС РФ, Судебным департаментом при ВС РФ;</a:t>
            </a:r>
          </a:p>
          <a:p>
            <a:pPr lvl="1"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систем электронного документооборота участников процесса с использованием единой системы межведомственного электронного взаимодействия.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Трансформация выплаченной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третьему лицу неустойки в убытки конечного нарушителя обязательства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e.profkiosk.ru/service_tbn2/y4p3zc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28667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3. Как рассчитать и взыскать упущенную выгоду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Сумму неполученных доходов можно определить на основании данных: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 доходе должника - если он получил его вследствие нарушения (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п. 2 ст. 15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ГК РФ);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 вашей прибыли за аналогичный период до нарушения должником обязательства и (или) после того, как нарушение было прекращено, - если в результате нарушения договора вы не смогли осуществлять свою обычную деятельность (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3"/>
              </a:rPr>
              <a:t>п. 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Постановления Пленума Верховного Суда РФ от 24.03.2016 N 7).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3.2. Как взыскать в суде упущенную выгоду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Порядок взыскания упущенной выгоды в целом аналогичен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" tooltip="2.2. Как взыскать реальный ущерб"/>
              </a:rPr>
              <a:t>порядку взыскания реального ущерба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взыскать упущенную выгоду, вам нужно доказать в первую очередь, что вы приняли меры и приготовились к получению дохода и у вас была возможность его получить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п. 4 ст. 393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п.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Постановления Пленума Верховного Суда РФ от 24.03.2016 N 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размер упущенной выгоды, как правило, приблизителен, у вас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получиться рассчитать его с разумной степенью достоверности. Само по себе это не будет основанием для отказа в иске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п. 14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Постановления Пленума Верховного Суда РФ от 23.06.2015 N 25). Суд в этом случае самостоятельно рассчитает упущенную выгоду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/>
              </a:rPr>
              <a:t>п. 5 ст. 393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3.2.1. Доказательства упущенной выгоды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доказательствами могут быть:</a:t>
            </a:r>
          </a:p>
          <a:p>
            <a:pPr lvl="0" algn="just"/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договоры с третьими лицами и связанная с ними переписка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Например, если арендатор не возвратил вам имущество после прекращения договора аренды, вы можете представить расторгнутый из-за этого предварительный договор аренды, заключенный с третьим лицом. Это поможет подтвердить то, что вы понесли убытки в виде упущенной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выгоды;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банковские документы.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Например, в совокупности с договором об открытии расчетного счета такие документы могут подтвердить, что в результате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непоступления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средств на счет были начислены проценты на остаток средств по счету в меньшем размере.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1130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Взыскание убытков в кризис 2022 года</vt:lpstr>
      <vt:lpstr>Содержание </vt:lpstr>
      <vt:lpstr>1. Что нужно доказать для возмещения убытков </vt:lpstr>
      <vt:lpstr>2. Как рассчитать и взыскать реальный ущерб </vt:lpstr>
      <vt:lpstr>Слайд 5</vt:lpstr>
      <vt:lpstr>Трансформация выплаченной  третьему лицу неустойки в убытки конечного нарушителя обязательства</vt:lpstr>
      <vt:lpstr>3. Как рассчитать и взыскать упущенную выгоду </vt:lpstr>
      <vt:lpstr>3.2. Как взыскать в суде упущенную выгоду </vt:lpstr>
      <vt:lpstr>3.2.1. Доказательства упущенной выгоды </vt:lpstr>
      <vt:lpstr>4. Как рассчитать убытки при прекращении договора </vt:lpstr>
      <vt:lpstr>Пилипенко Елена Алексеевна магистр юриспруденции член Ассоциации юристов России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возместить убытки</dc:title>
  <dc:creator>Юрист</dc:creator>
  <cp:lastModifiedBy>Юрист</cp:lastModifiedBy>
  <cp:revision>7</cp:revision>
  <dcterms:created xsi:type="dcterms:W3CDTF">2022-10-18T10:58:27Z</dcterms:created>
  <dcterms:modified xsi:type="dcterms:W3CDTF">2022-10-18T11:51:35Z</dcterms:modified>
</cp:coreProperties>
</file>