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61" r:id="rId14"/>
    <p:sldId id="262" r:id="rId15"/>
    <p:sldId id="26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3DC2EF-F7C0-42B6-ABD5-6D58B9CB2636}"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3DC2EF-F7C0-42B6-ABD5-6D58B9CB263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173DC2EF-F7C0-42B6-ABD5-6D58B9CB2636}"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173DC2EF-F7C0-42B6-ABD5-6D58B9CB2636}"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3DC2EF-F7C0-42B6-ABD5-6D58B9CB2636}"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B5475F8-6CAA-4D46-A14F-15E3CB27C44C}" type="datetimeFigureOut">
              <a:rPr lang="ru-RU" smtClean="0"/>
              <a:pPr/>
              <a:t>25.03.2022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3DC2EF-F7C0-42B6-ABD5-6D58B9CB2636}"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173DC2EF-F7C0-42B6-ABD5-6D58B9CB2636}"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173DC2EF-F7C0-42B6-ABD5-6D58B9CB263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3DC2EF-F7C0-42B6-ABD5-6D58B9CB263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3DC2EF-F7C0-42B6-ABD5-6D58B9CB2636}"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B5475F8-6CAA-4D46-A14F-15E3CB27C44C}" type="datetimeFigureOut">
              <a:rPr lang="ru-RU" smtClean="0"/>
              <a:pPr/>
              <a:t>25.03.2022</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173DC2EF-F7C0-42B6-ABD5-6D58B9CB2636}"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B5475F8-6CAA-4D46-A14F-15E3CB27C44C}" type="datetimeFigureOut">
              <a:rPr lang="ru-RU" smtClean="0"/>
              <a:pPr/>
              <a:t>25.03.2022</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5475F8-6CAA-4D46-A14F-15E3CB27C44C}" type="datetimeFigureOut">
              <a:rPr lang="ru-RU" smtClean="0"/>
              <a:pPr/>
              <a:t>25.03.2022</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73DC2EF-F7C0-42B6-ABD5-6D58B9CB2636}"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ogin.consultant.ru/link/?req=doc&amp;base=LAW&amp;n=377025&amp;dst=100711&amp;field=134&amp;date=25.03.202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ogin.consultant.ru/link/?req=doc&amp;base=LAW&amp;n=377025&amp;dst=100707&amp;field=134&amp;date=25.03.202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ogin.consultant.ru/link/?req=doc&amp;base=LAW&amp;n=410306&amp;dst=102126&amp;field=134&amp;date=25.03.2022" TargetMode="External"/><Relationship Id="rId2" Type="http://schemas.openxmlformats.org/officeDocument/2006/relationships/hyperlink" Target="https://login.consultant.ru/link/?req=doc&amp;base=LAW&amp;n=377025&amp;dst=100726&amp;field=134&amp;date=25.03.2022" TargetMode="External"/><Relationship Id="rId1" Type="http://schemas.openxmlformats.org/officeDocument/2006/relationships/slideLayout" Target="../slideLayouts/slideLayout2.xml"/><Relationship Id="rId6" Type="http://schemas.openxmlformats.org/officeDocument/2006/relationships/hyperlink" Target="https://login.consultant.ru/link/?req=doc&amp;base=CJI&amp;n=115617&amp;date=25.03.2022" TargetMode="External"/><Relationship Id="rId5" Type="http://schemas.openxmlformats.org/officeDocument/2006/relationships/hyperlink" Target="https://login.consultant.ru/link/?req=doc&amp;base=LAW&amp;n=410306&amp;dst=10515&amp;field=134&amp;date=25.03.2022" TargetMode="External"/><Relationship Id="rId4" Type="http://schemas.openxmlformats.org/officeDocument/2006/relationships/hyperlink" Target="https://login.consultant.ru/link/?req=doc&amp;base=LAW&amp;n=410306&amp;dst=10513&amp;field=134&amp;date=25.03.202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ogin.consultant.ru/link/?req=doc&amp;base=LAW&amp;n=377025&amp;dst=100662&amp;field=134&amp;date=25.03.20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ogin.consultant.ru/link/?req=doc&amp;base=LAW&amp;n=377025&amp;dst=100671&amp;field=134&amp;date=25.03.20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ogin.consultant.ru/link/?req=doc&amp;base=LAW&amp;n=377025&amp;dst=100693&amp;field=134&amp;date=25.03.2022" TargetMode="External"/><Relationship Id="rId2" Type="http://schemas.openxmlformats.org/officeDocument/2006/relationships/hyperlink" Target="https://login.consultant.ru/link/?req=doc&amp;base=LAW&amp;n=377025&amp;dst=100655&amp;field=134&amp;date=25.03.2022" TargetMode="External"/><Relationship Id="rId1" Type="http://schemas.openxmlformats.org/officeDocument/2006/relationships/slideLayout" Target="../slideLayouts/slideLayout2.xml"/><Relationship Id="rId6" Type="http://schemas.openxmlformats.org/officeDocument/2006/relationships/hyperlink" Target="https://login.consultant.ru/link/?req=doc&amp;base=CJI&amp;n=111715&amp;dst=100022&amp;field=134&amp;date=25.03.2022" TargetMode="External"/><Relationship Id="rId5" Type="http://schemas.openxmlformats.org/officeDocument/2006/relationships/hyperlink" Target="https://login.consultant.ru/link/?req=doc&amp;base=CJI&amp;n=116469&amp;dst=100028&amp;field=134&amp;date=25.03.2022" TargetMode="External"/><Relationship Id="rId4" Type="http://schemas.openxmlformats.org/officeDocument/2006/relationships/hyperlink" Target="https://login.consultant.ru/link/?req=doc&amp;base=LAW&amp;n=377025&amp;dst=100846&amp;field=134&amp;date=25.03.2022"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login.consultant.ru/link/?req=doc&amp;base=LAW&amp;n=377025&amp;dst=100702&amp;field=134&amp;date=25.03.20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ogin.consultant.ru/link/?req=doc&amp;base=LAW&amp;n=377025&amp;dst=100689&amp;field=134&amp;date=25.03.20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ogin.consultant.ru/link/?req=doc&amp;base=LAW&amp;n=410306&amp;dst=10672&amp;field=134&amp;date=25.03.202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ogin.consultant.ru/link/?req=doc&amp;base=LAW&amp;n=377025&amp;dst=100712&amp;field=134&amp;date=25.03.20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00100" y="2857496"/>
            <a:ext cx="7429552" cy="1852610"/>
          </a:xfrm>
        </p:spPr>
        <p:txBody>
          <a:bodyPr>
            <a:normAutofit/>
          </a:bodyPr>
          <a:lstStyle/>
          <a:p>
            <a:pPr algn="just"/>
            <a:endParaRPr lang="ru-RU" dirty="0" smtClean="0">
              <a:solidFill>
                <a:schemeClr val="tx1"/>
              </a:solidFill>
            </a:endParaRPr>
          </a:p>
          <a:p>
            <a:r>
              <a:rPr lang="ru-RU" dirty="0" smtClean="0">
                <a:solidFill>
                  <a:schemeClr val="tx1"/>
                </a:solidFill>
              </a:rPr>
              <a:t>Споры по договорам аренды нежилых помещений</a:t>
            </a:r>
            <a:endParaRPr lang="ru-RU" dirty="0" smtClean="0">
              <a:solidFill>
                <a:schemeClr val="tx1"/>
              </a:solidFill>
            </a:endParaRPr>
          </a:p>
        </p:txBody>
      </p:sp>
      <p:sp>
        <p:nvSpPr>
          <p:cNvPr id="2" name="Заголовок 1"/>
          <p:cNvSpPr>
            <a:spLocks noGrp="1"/>
          </p:cNvSpPr>
          <p:nvPr>
            <p:ph type="ctrTitle"/>
          </p:nvPr>
        </p:nvSpPr>
        <p:spPr>
          <a:xfrm>
            <a:off x="685800" y="500043"/>
            <a:ext cx="7772400" cy="1714511"/>
          </a:xfrm>
        </p:spPr>
        <p:txBody>
          <a:bodyPr>
            <a:normAutofit fontScale="90000"/>
          </a:bodyPr>
          <a:lstStyle/>
          <a:p>
            <a:r>
              <a:rPr lang="ru-RU" sz="2800" dirty="0" smtClean="0"/>
              <a:t>ВЕБИНАР </a:t>
            </a:r>
            <a:br>
              <a:rPr lang="ru-RU" sz="2800" dirty="0" smtClean="0"/>
            </a:br>
            <a:r>
              <a:rPr lang="ru-RU" sz="2800" dirty="0" smtClean="0"/>
              <a:t>31</a:t>
            </a:r>
            <a:r>
              <a:rPr lang="ru-RU" sz="2800" dirty="0" smtClean="0"/>
              <a:t> </a:t>
            </a:r>
            <a:r>
              <a:rPr lang="ru-RU" sz="2800" dirty="0" smtClean="0"/>
              <a:t>апреля</a:t>
            </a:r>
            <a:r>
              <a:rPr lang="ru-RU" sz="2800" dirty="0" smtClean="0"/>
              <a:t> 2022 </a:t>
            </a:r>
            <a:r>
              <a:rPr lang="ru-RU" sz="2800" dirty="0" smtClean="0"/>
              <a:t>г.</a:t>
            </a:r>
            <a:br>
              <a:rPr lang="ru-RU" sz="2800" dirty="0" smtClean="0"/>
            </a:br>
            <a:r>
              <a:rPr lang="ru-RU" sz="2800" dirty="0" smtClean="0"/>
              <a:t>г.Брянск, спикер </a:t>
            </a:r>
            <a:r>
              <a:rPr lang="ru-RU" sz="2800" dirty="0" smtClean="0"/>
              <a:t/>
            </a:r>
            <a:br>
              <a:rPr lang="ru-RU" sz="2800" dirty="0" smtClean="0"/>
            </a:br>
            <a:r>
              <a:rPr lang="ru-RU" sz="2800" dirty="0" smtClean="0"/>
              <a:t>Пилипенко Елена Алексеевна</a:t>
            </a: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42946"/>
          </a:xfrm>
        </p:spPr>
        <p:txBody>
          <a:bodyPr>
            <a:normAutofit fontScale="90000"/>
          </a:bodyPr>
          <a:lstStyle/>
          <a:p>
            <a:r>
              <a:rPr lang="ru-RU" dirty="0" smtClean="0"/>
              <a:t>8. Расходы на ремонт и содержание имущества</a:t>
            </a:r>
            <a:endParaRPr lang="ru-RU" dirty="0"/>
          </a:p>
        </p:txBody>
      </p:sp>
      <p:sp>
        <p:nvSpPr>
          <p:cNvPr id="3" name="Содержимое 2"/>
          <p:cNvSpPr>
            <a:spLocks noGrp="1"/>
          </p:cNvSpPr>
          <p:nvPr>
            <p:ph sz="quarter" idx="1"/>
          </p:nvPr>
        </p:nvSpPr>
        <p:spPr/>
        <p:txBody>
          <a:bodyPr>
            <a:normAutofit fontScale="92500" lnSpcReduction="20000"/>
          </a:bodyPr>
          <a:lstStyle/>
          <a:p>
            <a:pPr>
              <a:buNone/>
            </a:pPr>
            <a:r>
              <a:rPr lang="ru-RU" sz="2400" b="1" dirty="0" smtClean="0"/>
              <a:t>Риски</a:t>
            </a:r>
            <a:r>
              <a:rPr lang="ru-RU" sz="2400" dirty="0" smtClean="0"/>
              <a:t> </a:t>
            </a:r>
          </a:p>
          <a:p>
            <a:r>
              <a:rPr lang="ru-RU" sz="2400" dirty="0" smtClean="0"/>
              <a:t>Возникнут лишние затраты на содержание и обслуживание имущества. </a:t>
            </a:r>
            <a:endParaRPr lang="ru-RU" sz="2400" dirty="0" smtClean="0"/>
          </a:p>
          <a:p>
            <a:endParaRPr lang="ru-RU" sz="2400" dirty="0" smtClean="0"/>
          </a:p>
          <a:p>
            <a:pPr>
              <a:buNone/>
            </a:pPr>
            <a:r>
              <a:rPr lang="ru-RU" sz="2400" b="1" dirty="0" smtClean="0"/>
              <a:t>Рекомендации</a:t>
            </a:r>
            <a:r>
              <a:rPr lang="ru-RU" sz="2400" dirty="0" smtClean="0"/>
              <a:t> </a:t>
            </a:r>
          </a:p>
          <a:p>
            <a:r>
              <a:rPr lang="ru-RU" sz="2400" dirty="0" smtClean="0"/>
              <a:t>Не меняйте договором распределение расходов, установленных </a:t>
            </a:r>
            <a:r>
              <a:rPr lang="ru-RU" sz="2400" dirty="0" smtClean="0">
                <a:hlinkClick r:id="rId2"/>
              </a:rPr>
              <a:t>ст. 616</a:t>
            </a:r>
            <a:r>
              <a:rPr lang="ru-RU" sz="2400" dirty="0" smtClean="0"/>
              <a:t> ГК РФ. По умолчанию почти за все платит арендатор, вы платите только за капитальный ремонт. Даже если вы взяли на себя обязанности, например, по текущему ремонту, установите, что он проводится за счет арендатора. </a:t>
            </a:r>
          </a:p>
          <a:p>
            <a:r>
              <a:rPr lang="ru-RU" sz="2400" dirty="0" smtClean="0"/>
              <a:t>Расходы на капремонт можно предложить взять на себя арендатору, если, например, вы сдаете помещение с недостатками, но делаете скидку по арендной плате.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57166"/>
            <a:ext cx="8534400" cy="630386"/>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9</a:t>
            </a:r>
            <a:r>
              <a:rPr lang="ru-RU" dirty="0" smtClean="0"/>
              <a:t>. Условие о субаренде, перенайме </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b="1" dirty="0" smtClean="0"/>
              <a:t>Риски</a:t>
            </a:r>
            <a:r>
              <a:rPr lang="ru-RU" dirty="0" smtClean="0"/>
              <a:t> </a:t>
            </a:r>
          </a:p>
          <a:p>
            <a:r>
              <a:rPr lang="ru-RU" dirty="0" smtClean="0"/>
              <a:t>Помещение может быть неоднократно пересдано неизвестным лицам, которые могут ухудшить его состояние или использовать его не в тех целях, которые вы изначально согласовали. По умолчанию арендатору нужно только ваше согласие, других ограничений нет (</a:t>
            </a:r>
            <a:r>
              <a:rPr lang="ru-RU" dirty="0" smtClean="0">
                <a:hlinkClick r:id="rId2"/>
              </a:rPr>
              <a:t>п. 2 ст. 615</a:t>
            </a:r>
            <a:r>
              <a:rPr lang="ru-RU" dirty="0" smtClean="0"/>
              <a:t> ГК РФ). </a:t>
            </a:r>
            <a:endParaRPr lang="ru-RU" dirty="0" smtClean="0"/>
          </a:p>
          <a:p>
            <a:endParaRPr lang="ru-RU" dirty="0" smtClean="0"/>
          </a:p>
          <a:p>
            <a:pPr>
              <a:buNone/>
            </a:pPr>
            <a:r>
              <a:rPr lang="ru-RU" b="1" dirty="0" smtClean="0"/>
              <a:t>Рекомендации</a:t>
            </a:r>
            <a:r>
              <a:rPr lang="ru-RU" dirty="0" smtClean="0"/>
              <a:t> </a:t>
            </a:r>
          </a:p>
          <a:p>
            <a:r>
              <a:rPr lang="ru-RU" dirty="0" smtClean="0"/>
              <a:t>Не давайте согласие прямо в договоре и тем более заранее на все случаи субаренды, не зная, кому будут сдавать помещение. Потом не сможете отозвать согласие, придется менять договор (см. Позицию ВС РФ). </a:t>
            </a:r>
          </a:p>
          <a:p>
            <a:r>
              <a:rPr lang="ru-RU" dirty="0" smtClean="0"/>
              <a:t>Оговорите дополнительные условия, при которых помещение можно сдавать в субаренду, перенаем и т.п. Например, согласие должно быть строго предварительным, с описанием условий сделки и касается также вторичной и последующей субаренды.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10. Право на отказ от договора</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ru-RU" b="1" dirty="0" smtClean="0"/>
              <a:t>Риски</a:t>
            </a:r>
            <a:r>
              <a:rPr lang="ru-RU" dirty="0" smtClean="0"/>
              <a:t> </a:t>
            </a:r>
          </a:p>
          <a:p>
            <a:r>
              <a:rPr lang="ru-RU" dirty="0" smtClean="0"/>
              <a:t>Актуально для срочного договора. Без права на отказ вы не можете выйти из договора в любой момент, когда нашли возможность сдавать подороже. Придется или расторгать договор через суд, или пытаться договориться с арендатором (</a:t>
            </a:r>
            <a:r>
              <a:rPr lang="ru-RU" dirty="0" smtClean="0">
                <a:hlinkClick r:id="rId2"/>
              </a:rPr>
              <a:t>ст. ст. 619</a:t>
            </a:r>
            <a:r>
              <a:rPr lang="ru-RU" dirty="0" smtClean="0"/>
              <a:t>, </a:t>
            </a:r>
            <a:r>
              <a:rPr lang="ru-RU" dirty="0" smtClean="0">
                <a:hlinkClick r:id="rId3"/>
              </a:rPr>
              <a:t>450</a:t>
            </a:r>
            <a:r>
              <a:rPr lang="ru-RU" dirty="0" smtClean="0"/>
              <a:t>, </a:t>
            </a:r>
            <a:r>
              <a:rPr lang="ru-RU" dirty="0" smtClean="0">
                <a:hlinkClick r:id="rId4"/>
              </a:rPr>
              <a:t>310</a:t>
            </a:r>
            <a:r>
              <a:rPr lang="ru-RU" dirty="0" smtClean="0"/>
              <a:t> ГК РФ). </a:t>
            </a:r>
            <a:endParaRPr lang="ru-RU" dirty="0" smtClean="0"/>
          </a:p>
          <a:p>
            <a:endParaRPr lang="ru-RU" dirty="0" smtClean="0"/>
          </a:p>
          <a:p>
            <a:pPr>
              <a:buNone/>
            </a:pPr>
            <a:r>
              <a:rPr lang="ru-RU" b="1" dirty="0" smtClean="0"/>
              <a:t>Рекомендации</a:t>
            </a:r>
            <a:r>
              <a:rPr lang="ru-RU" dirty="0" smtClean="0"/>
              <a:t> </a:t>
            </a:r>
          </a:p>
          <a:p>
            <a:r>
              <a:rPr lang="ru-RU" dirty="0" smtClean="0"/>
              <a:t>Включите для себя право на отказ в любой момент, если ваш договор - предпринимательский (</a:t>
            </a:r>
            <a:r>
              <a:rPr lang="ru-RU" dirty="0" smtClean="0">
                <a:hlinkClick r:id="rId5"/>
              </a:rPr>
              <a:t>п. 2 ст. 310</a:t>
            </a:r>
            <a:r>
              <a:rPr lang="ru-RU" dirty="0" smtClean="0"/>
              <a:t> ГК РФ). Арендатору это невыгодно, он будет возражать. Если вы в нем заинтересованы (например, он "якорный" арендатор), в качестве компромисса предложите установить для себя право на мотивированный отказ, например, при нарушении с его стороны условий договора, или </a:t>
            </a:r>
            <a:r>
              <a:rPr lang="ru-RU" dirty="0" smtClean="0">
                <a:hlinkClick r:id="rId6"/>
              </a:rPr>
              <a:t>плату за отказ</a:t>
            </a:r>
            <a:r>
              <a:rPr lang="ru-RU" dirty="0" smtClean="0"/>
              <a:t> в приемлемом для вас размере. </a:t>
            </a:r>
          </a:p>
          <a:p>
            <a:r>
              <a:rPr lang="ru-RU" dirty="0" smtClean="0"/>
              <a:t>Нежелательно соглашаться на такие же права для арендатора, чтобы не лишиться в неподходящий момент стабильного дохода.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Рекомендации юриста</a:t>
            </a:r>
            <a:endParaRPr lang="ru-RU" dirty="0"/>
          </a:p>
        </p:txBody>
      </p:sp>
      <p:sp>
        <p:nvSpPr>
          <p:cNvPr id="3" name="Содержимое 2"/>
          <p:cNvSpPr>
            <a:spLocks noGrp="1"/>
          </p:cNvSpPr>
          <p:nvPr>
            <p:ph sz="quarter" idx="1"/>
          </p:nvPr>
        </p:nvSpPr>
        <p:spPr/>
        <p:txBody>
          <a:bodyPr/>
          <a:lstStyle/>
          <a:p>
            <a:r>
              <a:rPr lang="ru-RU" dirty="0" smtClean="0"/>
              <a:t>Изучите свое исковое заявление и приложения перед судебным заседанием</a:t>
            </a:r>
          </a:p>
          <a:p>
            <a:r>
              <a:rPr lang="ru-RU" dirty="0" smtClean="0"/>
              <a:t>Будьте спокойны и вежливы в суде</a:t>
            </a:r>
          </a:p>
          <a:p>
            <a:r>
              <a:rPr lang="ru-RU" dirty="0" smtClean="0"/>
              <a:t>Одежда и обувь должна быть чистой и опрятной, иначе в суд не пустят</a:t>
            </a:r>
          </a:p>
          <a:p>
            <a:r>
              <a:rPr lang="ru-RU" dirty="0" smtClean="0"/>
              <a:t>Выключите звук в телефоне когда начнется судебное заседание</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КОНТАКТЫ</a:t>
            </a:r>
            <a:endParaRPr lang="ru-RU" dirty="0"/>
          </a:p>
        </p:txBody>
      </p:sp>
      <p:sp>
        <p:nvSpPr>
          <p:cNvPr id="3" name="Содержимое 2"/>
          <p:cNvSpPr>
            <a:spLocks noGrp="1"/>
          </p:cNvSpPr>
          <p:nvPr>
            <p:ph sz="quarter" idx="1"/>
          </p:nvPr>
        </p:nvSpPr>
        <p:spPr/>
        <p:txBody>
          <a:bodyPr/>
          <a:lstStyle/>
          <a:p>
            <a:pPr algn="ctr"/>
            <a:r>
              <a:rPr lang="ru-RU" b="1" dirty="0" smtClean="0"/>
              <a:t>Пилипенко Елена Алексеевна</a:t>
            </a:r>
          </a:p>
          <a:p>
            <a:pPr algn="ctr"/>
            <a:r>
              <a:rPr lang="ru-RU" dirty="0" smtClean="0"/>
              <a:t>Магистр Юриспруденции</a:t>
            </a:r>
          </a:p>
          <a:p>
            <a:pPr algn="ctr"/>
            <a:r>
              <a:rPr lang="ru-RU" dirty="0" smtClean="0"/>
              <a:t>Член Ассоциации Юристов России</a:t>
            </a:r>
          </a:p>
          <a:p>
            <a:pPr algn="ctr"/>
            <a:r>
              <a:rPr lang="ru-RU" dirty="0" smtClean="0"/>
              <a:t>г.Брянск, ул. </a:t>
            </a:r>
            <a:r>
              <a:rPr lang="ru-RU" dirty="0" err="1" smtClean="0"/>
              <a:t>Ромашина</a:t>
            </a:r>
            <a:r>
              <a:rPr lang="ru-RU" dirty="0" smtClean="0"/>
              <a:t> д.32</a:t>
            </a:r>
          </a:p>
          <a:p>
            <a:pPr algn="ctr"/>
            <a:r>
              <a:rPr lang="ru-RU" dirty="0" err="1" smtClean="0"/>
              <a:t>тц</a:t>
            </a:r>
            <a:r>
              <a:rPr lang="ru-RU" dirty="0" smtClean="0"/>
              <a:t> «Одиссей», 2 этаж, офис «Юрист»</a:t>
            </a:r>
          </a:p>
          <a:p>
            <a:pPr algn="ctr"/>
            <a:r>
              <a:rPr lang="ru-RU" b="1" u="sng" dirty="0" smtClean="0">
                <a:latin typeface="Times New Roman" pitchFamily="18" charset="0"/>
                <a:cs typeface="Times New Roman" pitchFamily="18" charset="0"/>
              </a:rPr>
              <a:t>тел. 8</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910</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232</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91</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90</a:t>
            </a:r>
          </a:p>
          <a:p>
            <a:pPr algn="ctr"/>
            <a:r>
              <a:rPr lang="ru-RU" b="1" u="sng" dirty="0" err="1" smtClean="0"/>
              <a:t>эл.почта</a:t>
            </a:r>
            <a:r>
              <a:rPr lang="en-US" b="1" u="sng" dirty="0" smtClean="0"/>
              <a:t>:</a:t>
            </a:r>
            <a:r>
              <a:rPr lang="en-US" b="1" u="sng" dirty="0" smtClean="0">
                <a:solidFill>
                  <a:schemeClr val="bg1"/>
                </a:solidFill>
              </a:rPr>
              <a:t>:</a:t>
            </a:r>
            <a:r>
              <a:rPr lang="en-US" sz="3200" b="1" dirty="0" smtClean="0">
                <a:latin typeface="Times New Roman" pitchFamily="18" charset="0"/>
                <a:cs typeface="Times New Roman" pitchFamily="18" charset="0"/>
              </a:rPr>
              <a:t>elena@pilipenko32.ru</a:t>
            </a:r>
            <a:endParaRPr lang="en-US" sz="3200" b="1" dirty="0" smtClean="0">
              <a:solidFill>
                <a:srgbClr val="7030A0"/>
              </a:solidFill>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Сайт</a:t>
            </a:r>
            <a:r>
              <a:rPr lang="en-US" sz="3200" dirty="0" smtClean="0">
                <a:latin typeface="Times New Roman" pitchFamily="18" charset="0"/>
                <a:cs typeface="Times New Roman" pitchFamily="18" charset="0"/>
              </a:rPr>
              <a:t>: pilipenko32.ru</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pPr algn="ctr">
              <a:buNone/>
            </a:pPr>
            <a:r>
              <a:rPr lang="ru-RU" sz="6000" dirty="0" smtClean="0"/>
              <a:t>СПАСИБО </a:t>
            </a:r>
          </a:p>
          <a:p>
            <a:pPr algn="ctr">
              <a:buNone/>
            </a:pPr>
            <a:r>
              <a:rPr lang="ru-RU" sz="6000" dirty="0" smtClean="0"/>
              <a:t>ЗА ВНИМАНИЕ!</a:t>
            </a:r>
            <a:endParaRPr lang="ru-RU"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a:t>
            </a:r>
            <a:endParaRPr lang="ru-RU" dirty="0"/>
          </a:p>
        </p:txBody>
      </p:sp>
      <p:sp>
        <p:nvSpPr>
          <p:cNvPr id="3" name="Содержимое 2"/>
          <p:cNvSpPr>
            <a:spLocks noGrp="1"/>
          </p:cNvSpPr>
          <p:nvPr>
            <p:ph sz="quarter" idx="1"/>
          </p:nvPr>
        </p:nvSpPr>
        <p:spPr/>
        <p:txBody>
          <a:bodyPr/>
          <a:lstStyle/>
          <a:p>
            <a:r>
              <a:rPr lang="ru-RU" dirty="0"/>
              <a:t>1. </a:t>
            </a:r>
            <a:r>
              <a:rPr lang="ru-RU" dirty="0" smtClean="0"/>
              <a:t>Разбор судебной практики по аренде нежилых помещений</a:t>
            </a:r>
            <a:r>
              <a:rPr lang="ru-RU" dirty="0"/>
              <a:t/>
            </a:r>
            <a:br>
              <a:rPr lang="ru-RU" dirty="0"/>
            </a:br>
            <a:endParaRPr lang="ru-RU" dirty="0" smtClean="0"/>
          </a:p>
          <a:p>
            <a:r>
              <a:rPr lang="ru-RU" dirty="0" smtClean="0"/>
              <a:t>2. Практические </a:t>
            </a:r>
            <a:r>
              <a:rPr lang="ru-RU" dirty="0" smtClean="0"/>
              <a:t>советы юриста.</a:t>
            </a:r>
            <a:r>
              <a:rPr lang="ru-RU" dirty="0"/>
              <a:t/>
            </a:r>
            <a:br>
              <a:rPr lang="ru-RU" dirty="0"/>
            </a:br>
            <a:endParaRPr lang="ru-RU" dirty="0" smtClean="0"/>
          </a:p>
          <a:p>
            <a:r>
              <a:rPr lang="ru-RU" dirty="0" smtClean="0"/>
              <a:t>3</a:t>
            </a:r>
            <a:r>
              <a:rPr lang="ru-RU" dirty="0"/>
              <a:t>. </a:t>
            </a:r>
            <a:r>
              <a:rPr lang="ru-RU" dirty="0" smtClean="0"/>
              <a:t>Ответы на вопросы.</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34400" cy="758952"/>
          </a:xfrm>
        </p:spPr>
        <p:txBody>
          <a:bodyPr>
            <a:normAutofit/>
          </a:bodyPr>
          <a:lstStyle/>
          <a:p>
            <a:r>
              <a:rPr lang="ru-RU" sz="2000" dirty="0" smtClean="0"/>
              <a:t>Риски и рекомендации по договору аренды нежилых помещений.</a:t>
            </a:r>
            <a:br>
              <a:rPr lang="ru-RU" sz="2000" dirty="0" smtClean="0"/>
            </a:br>
            <a:r>
              <a:rPr lang="ru-RU" sz="2000" dirty="0" smtClean="0"/>
              <a:t>1. Что сдаете в аренду</a:t>
            </a:r>
            <a:endParaRPr lang="ru-RU" sz="2000" dirty="0"/>
          </a:p>
        </p:txBody>
      </p:sp>
      <p:sp>
        <p:nvSpPr>
          <p:cNvPr id="3" name="Содержимое 2"/>
          <p:cNvSpPr>
            <a:spLocks noGrp="1"/>
          </p:cNvSpPr>
          <p:nvPr>
            <p:ph sz="quarter" idx="1"/>
          </p:nvPr>
        </p:nvSpPr>
        <p:spPr/>
        <p:txBody>
          <a:bodyPr>
            <a:normAutofit fontScale="70000" lnSpcReduction="20000"/>
          </a:bodyPr>
          <a:lstStyle/>
          <a:p>
            <a:pPr>
              <a:buNone/>
            </a:pPr>
            <a:r>
              <a:rPr lang="ru-RU" b="1" dirty="0" smtClean="0"/>
              <a:t>Риски</a:t>
            </a:r>
            <a:r>
              <a:rPr lang="ru-RU" dirty="0" smtClean="0"/>
              <a:t> </a:t>
            </a:r>
          </a:p>
          <a:p>
            <a:r>
              <a:rPr lang="ru-RU" dirty="0" smtClean="0"/>
              <a:t>Если недостаточно данных о помещении, могут быть споры о том, где заканчивается объект аренды и начинается территория общего пользования со своими условиями пользования и платежами или каков размер арендной платы, если она установлена за 1 кв. м. </a:t>
            </a:r>
          </a:p>
          <a:p>
            <a:r>
              <a:rPr lang="ru-RU" dirty="0" smtClean="0"/>
              <a:t>Также у контрагента будет повод заявить, что договор не заключен (</a:t>
            </a:r>
            <a:r>
              <a:rPr lang="ru-RU" dirty="0" smtClean="0">
                <a:hlinkClick r:id="rId2"/>
              </a:rPr>
              <a:t>п. 3 ст. 607</a:t>
            </a:r>
            <a:r>
              <a:rPr lang="ru-RU" dirty="0" smtClean="0"/>
              <a:t> ГК РФ). </a:t>
            </a:r>
            <a:endParaRPr lang="ru-RU" dirty="0" smtClean="0"/>
          </a:p>
          <a:p>
            <a:endParaRPr lang="ru-RU" dirty="0" smtClean="0"/>
          </a:p>
          <a:p>
            <a:pPr>
              <a:buNone/>
            </a:pPr>
            <a:r>
              <a:rPr lang="ru-RU" b="1" dirty="0" smtClean="0"/>
              <a:t>Рекомендации</a:t>
            </a:r>
            <a:r>
              <a:rPr lang="ru-RU" dirty="0" smtClean="0"/>
              <a:t> </a:t>
            </a:r>
          </a:p>
          <a:p>
            <a:r>
              <a:rPr lang="ru-RU" dirty="0" smtClean="0"/>
              <a:t>Основное, что нужно указать, - кадастровый номер. Но лучше максимально подробно описать помещение (адрес, этаж, площадь). </a:t>
            </a:r>
          </a:p>
          <a:p>
            <a:r>
              <a:rPr lang="ru-RU" dirty="0" smtClean="0"/>
              <a:t>Приложите к договору выписку из ЕГРН и технический план помещения. Если плана нет, приложите то, что есть у вас из старых документов: кадастровый паспорт или техпаспорт БТИ, на котором сдаваемое в аренду помещение выделено цветом, штрихом.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Срок аренды</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ru-RU" b="1" dirty="0" smtClean="0"/>
              <a:t>Риски</a:t>
            </a:r>
            <a:r>
              <a:rPr lang="ru-RU" dirty="0" smtClean="0"/>
              <a:t> </a:t>
            </a:r>
            <a:endParaRPr lang="ru-RU" dirty="0" smtClean="0"/>
          </a:p>
          <a:p>
            <a:r>
              <a:rPr lang="ru-RU" dirty="0" smtClean="0"/>
              <a:t>Бессрочный договор менее надежен, поскольку каждая из сторон может в любой момент отказаться от его исполнения в одностороннем порядке без объяснения причин (</a:t>
            </a:r>
            <a:r>
              <a:rPr lang="ru-RU" dirty="0" smtClean="0">
                <a:hlinkClick r:id="rId2"/>
              </a:rPr>
              <a:t>п. 2 ст. 610</a:t>
            </a:r>
            <a:r>
              <a:rPr lang="ru-RU" dirty="0" smtClean="0"/>
              <a:t> ГК РФ). </a:t>
            </a:r>
            <a:endParaRPr lang="ru-RU" dirty="0" smtClean="0"/>
          </a:p>
          <a:p>
            <a:endParaRPr lang="ru-RU" dirty="0" smtClean="0"/>
          </a:p>
          <a:p>
            <a:pPr>
              <a:buNone/>
            </a:pPr>
            <a:r>
              <a:rPr lang="ru-RU" b="1" dirty="0" smtClean="0"/>
              <a:t>Рекомендации</a:t>
            </a:r>
            <a:r>
              <a:rPr lang="ru-RU" dirty="0" smtClean="0"/>
              <a:t> </a:t>
            </a:r>
          </a:p>
          <a:p>
            <a:r>
              <a:rPr lang="ru-RU" dirty="0" smtClean="0"/>
              <a:t>Зафиксируйте начало и окончание периода пользования имуществом. Обычно период указывают в месяцах, в годах или от одной календарной даты до другой (с 1 января по 1 октября 2020 г.). </a:t>
            </a:r>
          </a:p>
          <a:p>
            <a:r>
              <a:rPr lang="ru-RU" dirty="0" smtClean="0"/>
              <a:t>При заключении долгосрочного договора аренды на год и более договоритесь о его регистрации (кто и за чей счет это делает). Предложите арендатору оплатить расходы, если он хочет регистрировать договор, так как ему это нужнее (у него больше рисков без регистрации). Если регистрировать вы не хотите, укажите срок 11 месяцев, а не "с 1 января по 31 декабря", так как это считается годом.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Размер арендной платы</a:t>
            </a:r>
            <a:endParaRPr lang="ru-RU" dirty="0"/>
          </a:p>
        </p:txBody>
      </p:sp>
      <p:sp>
        <p:nvSpPr>
          <p:cNvPr id="3" name="Содержимое 2"/>
          <p:cNvSpPr>
            <a:spLocks noGrp="1"/>
          </p:cNvSpPr>
          <p:nvPr>
            <p:ph sz="quarter" idx="1"/>
          </p:nvPr>
        </p:nvSpPr>
        <p:spPr/>
        <p:txBody>
          <a:bodyPr>
            <a:normAutofit fontScale="62500" lnSpcReduction="20000"/>
          </a:bodyPr>
          <a:lstStyle/>
          <a:p>
            <a:pPr>
              <a:buNone/>
            </a:pPr>
            <a:r>
              <a:rPr lang="ru-RU" b="1" dirty="0" smtClean="0"/>
              <a:t>Риски</a:t>
            </a:r>
            <a:r>
              <a:rPr lang="ru-RU" dirty="0" smtClean="0"/>
              <a:t> </a:t>
            </a:r>
          </a:p>
          <a:p>
            <a:r>
              <a:rPr lang="ru-RU" dirty="0" smtClean="0"/>
              <a:t>Если не определен размер платы, возможен спор о том, какой договор вы заключили, так как аренда не бывает бесплатной (</a:t>
            </a:r>
            <a:r>
              <a:rPr lang="ru-RU" dirty="0" smtClean="0">
                <a:hlinkClick r:id="rId2"/>
              </a:rPr>
              <a:t>ст. 606</a:t>
            </a:r>
            <a:r>
              <a:rPr lang="ru-RU" dirty="0" smtClean="0"/>
              <a:t>, </a:t>
            </a:r>
            <a:r>
              <a:rPr lang="ru-RU" dirty="0" smtClean="0">
                <a:hlinkClick r:id="rId3"/>
              </a:rPr>
              <a:t>п. 1 ст. 614</a:t>
            </a:r>
            <a:r>
              <a:rPr lang="ru-RU" dirty="0" smtClean="0"/>
              <a:t> ГК РФ). </a:t>
            </a:r>
          </a:p>
          <a:p>
            <a:r>
              <a:rPr lang="ru-RU" dirty="0" smtClean="0"/>
              <a:t>Не сможете получить сверх платы то, что в нее входит по умолчанию, например, НДС или плата за землю (см. </a:t>
            </a:r>
            <a:r>
              <a:rPr lang="ru-RU" dirty="0" smtClean="0">
                <a:hlinkClick r:id="rId4"/>
              </a:rPr>
              <a:t>п. 2 ст. 654</a:t>
            </a:r>
            <a:r>
              <a:rPr lang="ru-RU" dirty="0" smtClean="0"/>
              <a:t> ГК РФ, Позицию ВАС РФ</a:t>
            </a:r>
            <a:r>
              <a:rPr lang="ru-RU" dirty="0" smtClean="0"/>
              <a:t>).</a:t>
            </a:r>
          </a:p>
          <a:p>
            <a:pPr>
              <a:buNone/>
            </a:pPr>
            <a:r>
              <a:rPr lang="ru-RU" dirty="0" smtClean="0"/>
              <a:t> </a:t>
            </a:r>
            <a:endParaRPr lang="ru-RU" dirty="0" smtClean="0"/>
          </a:p>
          <a:p>
            <a:pPr>
              <a:buNone/>
            </a:pPr>
            <a:r>
              <a:rPr lang="ru-RU" b="1" dirty="0" smtClean="0"/>
              <a:t>Рекомендации</a:t>
            </a:r>
            <a:r>
              <a:rPr lang="ru-RU" dirty="0" smtClean="0"/>
              <a:t> </a:t>
            </a:r>
          </a:p>
          <a:p>
            <a:r>
              <a:rPr lang="ru-RU" dirty="0" smtClean="0"/>
              <a:t>Укажите размер - фиксированный или ставка за квадратный метр. В части валюты стабильнее плата в рублях, так как она не будет меняться каждый месяц. Если хотите плату в иностранной валюте, для защиты от резких колебаний курса установите </a:t>
            </a:r>
            <a:r>
              <a:rPr lang="ru-RU" dirty="0" smtClean="0">
                <a:hlinkClick r:id="rId5"/>
              </a:rPr>
              <a:t>валютный коридор</a:t>
            </a:r>
            <a:r>
              <a:rPr lang="ru-RU" dirty="0" smtClean="0"/>
              <a:t>. </a:t>
            </a:r>
          </a:p>
          <a:p>
            <a:r>
              <a:rPr lang="ru-RU" dirty="0" smtClean="0"/>
              <a:t>Перечислите все, что не входит в плату (НДС, коммуналка, плата за землю под зданием, где находится помещение). </a:t>
            </a:r>
          </a:p>
          <a:p>
            <a:r>
              <a:rPr lang="ru-RU" dirty="0" smtClean="0"/>
              <a:t>По коммунальным услугам удобнее для вас, если арендатор платит сам напрямую поставщикам услуг. Если же вы не хотите давать ему доступ к сетям, то можете установить, что платежи будут </a:t>
            </a:r>
            <a:r>
              <a:rPr lang="ru-RU" dirty="0" smtClean="0">
                <a:hlinkClick r:id="rId6"/>
              </a:rPr>
              <a:t>переменной частью</a:t>
            </a:r>
            <a:r>
              <a:rPr lang="ru-RU" dirty="0" smtClean="0"/>
              <a:t> арендной платы.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Изменение арендной платы</a:t>
            </a:r>
            <a:endParaRPr lang="ru-RU" dirty="0"/>
          </a:p>
        </p:txBody>
      </p:sp>
      <p:sp>
        <p:nvSpPr>
          <p:cNvPr id="3" name="Содержимое 2"/>
          <p:cNvSpPr>
            <a:spLocks noGrp="1"/>
          </p:cNvSpPr>
          <p:nvPr>
            <p:ph sz="quarter" idx="1"/>
          </p:nvPr>
        </p:nvSpPr>
        <p:spPr/>
        <p:txBody>
          <a:bodyPr>
            <a:normAutofit/>
          </a:bodyPr>
          <a:lstStyle/>
          <a:p>
            <a:pPr>
              <a:buNone/>
            </a:pPr>
            <a:r>
              <a:rPr lang="ru-RU" sz="2200" b="1" dirty="0" smtClean="0"/>
              <a:t>Риски</a:t>
            </a:r>
            <a:r>
              <a:rPr lang="ru-RU" sz="2200" dirty="0" smtClean="0"/>
              <a:t> </a:t>
            </a:r>
          </a:p>
          <a:p>
            <a:r>
              <a:rPr lang="ru-RU" sz="2200" dirty="0" smtClean="0"/>
              <a:t>Арендатор может отказаться пересматривать плату в сторону увеличения, и вы не сможете его заставить. По умолчанию для изменения размера платы нужно соглашение сторон (</a:t>
            </a:r>
            <a:r>
              <a:rPr lang="ru-RU" sz="2200" dirty="0" smtClean="0">
                <a:hlinkClick r:id="rId2"/>
              </a:rPr>
              <a:t>п. 3 ст. 614</a:t>
            </a:r>
            <a:r>
              <a:rPr lang="ru-RU" sz="2200" dirty="0" smtClean="0"/>
              <a:t> ГК РФ). </a:t>
            </a:r>
            <a:endParaRPr lang="ru-RU" sz="2200" dirty="0" smtClean="0"/>
          </a:p>
          <a:p>
            <a:endParaRPr lang="ru-RU" sz="2200" dirty="0" smtClean="0"/>
          </a:p>
          <a:p>
            <a:pPr>
              <a:buNone/>
            </a:pPr>
            <a:r>
              <a:rPr lang="ru-RU" sz="2200" b="1" dirty="0" smtClean="0"/>
              <a:t>Рекомендации</a:t>
            </a:r>
            <a:r>
              <a:rPr lang="ru-RU" sz="2200" dirty="0" smtClean="0"/>
              <a:t> </a:t>
            </a:r>
          </a:p>
          <a:p>
            <a:r>
              <a:rPr lang="ru-RU" sz="2200" dirty="0" smtClean="0"/>
              <a:t>Установите себе право менять арендную плату в одностороннем порядке. Периодичность - раз в год. Менять чаще можно по соглашению (см. Позицию ВАС РФ).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128698"/>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sz="3100" dirty="0" smtClean="0"/>
              <a:t>5</a:t>
            </a:r>
            <a:r>
              <a:rPr lang="ru-RU" sz="3100" dirty="0" smtClean="0"/>
              <a:t>. Условие о правах третьих лиц на объект </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pPr>
              <a:buNone/>
            </a:pPr>
            <a:r>
              <a:rPr lang="ru-RU" sz="2000" b="1" dirty="0" smtClean="0"/>
              <a:t>Риски</a:t>
            </a:r>
            <a:r>
              <a:rPr lang="ru-RU" sz="2000" dirty="0" smtClean="0"/>
              <a:t> </a:t>
            </a:r>
          </a:p>
          <a:p>
            <a:r>
              <a:rPr lang="ru-RU" sz="2000" dirty="0" smtClean="0"/>
              <a:t>Если такие права есть и это потом выяснится, арендатор может расторгнуть с вами договор и взыскать убытки (</a:t>
            </a:r>
            <a:r>
              <a:rPr lang="ru-RU" sz="2000" dirty="0" smtClean="0">
                <a:hlinkClick r:id="rId2"/>
              </a:rPr>
              <a:t>ст. 613</a:t>
            </a:r>
            <a:r>
              <a:rPr lang="ru-RU" sz="2000" dirty="0" smtClean="0"/>
              <a:t> ГК РФ). </a:t>
            </a:r>
            <a:endParaRPr lang="ru-RU" sz="2000" dirty="0" smtClean="0"/>
          </a:p>
          <a:p>
            <a:endParaRPr lang="ru-RU" sz="2000" dirty="0" smtClean="0"/>
          </a:p>
          <a:p>
            <a:pPr>
              <a:buNone/>
            </a:pPr>
            <a:r>
              <a:rPr lang="ru-RU" sz="2000" b="1" dirty="0" smtClean="0"/>
              <a:t>Рекомендации</a:t>
            </a:r>
            <a:r>
              <a:rPr lang="ru-RU" sz="2000" dirty="0" smtClean="0"/>
              <a:t> </a:t>
            </a:r>
          </a:p>
          <a:p>
            <a:r>
              <a:rPr lang="ru-RU" sz="2000" dirty="0" smtClean="0"/>
              <a:t>Укажите в договоре все права, какие есть, например, залог.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 Обеспечительный платеж</a:t>
            </a:r>
            <a:endParaRPr lang="ru-RU" dirty="0"/>
          </a:p>
        </p:txBody>
      </p:sp>
      <p:sp>
        <p:nvSpPr>
          <p:cNvPr id="3" name="Содержимое 2"/>
          <p:cNvSpPr>
            <a:spLocks noGrp="1"/>
          </p:cNvSpPr>
          <p:nvPr>
            <p:ph sz="quarter" idx="1"/>
          </p:nvPr>
        </p:nvSpPr>
        <p:spPr/>
        <p:txBody>
          <a:bodyPr>
            <a:normAutofit fontScale="92500"/>
          </a:bodyPr>
          <a:lstStyle/>
          <a:p>
            <a:pPr>
              <a:buNone/>
            </a:pPr>
            <a:r>
              <a:rPr lang="ru-RU" sz="2400" b="1" dirty="0" smtClean="0"/>
              <a:t>Риски</a:t>
            </a:r>
            <a:r>
              <a:rPr lang="ru-RU" sz="2400" dirty="0" smtClean="0"/>
              <a:t> </a:t>
            </a:r>
          </a:p>
          <a:p>
            <a:r>
              <a:rPr lang="ru-RU" sz="2400" dirty="0" smtClean="0"/>
              <a:t>Без него будет сложнее сразу получить возмещение в случаях невыплаты арендной платы или ущерба имуществу. </a:t>
            </a:r>
            <a:endParaRPr lang="ru-RU" sz="2400" dirty="0" smtClean="0"/>
          </a:p>
          <a:p>
            <a:endParaRPr lang="ru-RU" sz="2400" dirty="0" smtClean="0"/>
          </a:p>
          <a:p>
            <a:pPr>
              <a:buNone/>
            </a:pPr>
            <a:r>
              <a:rPr lang="ru-RU" sz="2400" b="1" dirty="0" smtClean="0"/>
              <a:t>Рекомендации</a:t>
            </a:r>
            <a:r>
              <a:rPr lang="ru-RU" sz="2400" dirty="0" smtClean="0"/>
              <a:t> </a:t>
            </a:r>
          </a:p>
          <a:p>
            <a:r>
              <a:rPr lang="ru-RU" sz="2400" dirty="0" smtClean="0"/>
              <a:t>Используйте правильную терминологию - называйте именно обеспечительным платежом, как в </a:t>
            </a:r>
            <a:r>
              <a:rPr lang="ru-RU" sz="2400" dirty="0" smtClean="0">
                <a:hlinkClick r:id="rId2"/>
              </a:rPr>
              <a:t>ст. 381.1</a:t>
            </a:r>
            <a:r>
              <a:rPr lang="ru-RU" sz="2400" dirty="0" smtClean="0"/>
              <a:t> ГК РФ, а не страховым депозитом, гарантийным платежом и т.п. </a:t>
            </a:r>
          </a:p>
          <a:p>
            <a:r>
              <a:rPr lang="ru-RU" sz="2400" dirty="0" smtClean="0"/>
              <a:t>Укажите размер платежа и какое конкретно обязательство вы обеспечиваете. Например, по уплате арендной платы или по выплате договорной неустойки за определенное нарушение.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 Обязанности по ремонту</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b="1" dirty="0" smtClean="0"/>
              <a:t>Риски</a:t>
            </a:r>
            <a:r>
              <a:rPr lang="ru-RU" dirty="0" smtClean="0"/>
              <a:t> </a:t>
            </a:r>
          </a:p>
          <a:p>
            <a:r>
              <a:rPr lang="ru-RU" dirty="0" smtClean="0"/>
              <a:t>Могут быть финансовые потери от некачественного капитального ремонта силами арендатора. </a:t>
            </a:r>
          </a:p>
          <a:p>
            <a:r>
              <a:rPr lang="ru-RU" dirty="0" smtClean="0"/>
              <a:t>Может возникнуть ответственность за нелегальные перепланировки. </a:t>
            </a:r>
            <a:endParaRPr lang="ru-RU" dirty="0" smtClean="0"/>
          </a:p>
          <a:p>
            <a:endParaRPr lang="ru-RU" dirty="0" smtClean="0"/>
          </a:p>
          <a:p>
            <a:pPr>
              <a:buNone/>
            </a:pPr>
            <a:r>
              <a:rPr lang="ru-RU" b="1" dirty="0" smtClean="0"/>
              <a:t>Рекомендации</a:t>
            </a:r>
            <a:r>
              <a:rPr lang="ru-RU" dirty="0" smtClean="0"/>
              <a:t> </a:t>
            </a:r>
          </a:p>
          <a:p>
            <a:r>
              <a:rPr lang="ru-RU" dirty="0" smtClean="0"/>
              <a:t>Не стоит менять правило по умолчанию - текущий ремонт делает арендатор, капитальный ремонт - вы (</a:t>
            </a:r>
            <a:r>
              <a:rPr lang="ru-RU" dirty="0" smtClean="0">
                <a:hlinkClick r:id="rId2"/>
              </a:rPr>
              <a:t>п. 1 ст. 616</a:t>
            </a:r>
            <a:r>
              <a:rPr lang="ru-RU" dirty="0" smtClean="0"/>
              <a:t> ГК РФ). </a:t>
            </a:r>
          </a:p>
          <a:p>
            <a:r>
              <a:rPr lang="ru-RU" dirty="0" smtClean="0"/>
              <a:t>Возлагать на арендатора обязанность по капремонту рискованно. Вам будет сложнее контролировать его сроки, качество, отслеживать перепланировки, даже если вы все это урегулируете договором. Состояние имущества в итоге может стать хуже.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TotalTime>
  <Words>1219</Words>
  <Application>Microsoft Office PowerPoint</Application>
  <PresentationFormat>Экран (4:3)</PresentationFormat>
  <Paragraphs>95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Официальная</vt:lpstr>
      <vt:lpstr>ВЕБИНАР  31 апреля 2022 г. г.Брянск, спикер  Пилипенко Елена Алексеевна</vt:lpstr>
      <vt:lpstr>ПРОГРАММА</vt:lpstr>
      <vt:lpstr>Риски и рекомендации по договору аренды нежилых помещений. 1. Что сдаете в аренду</vt:lpstr>
      <vt:lpstr>2. Срок аренды</vt:lpstr>
      <vt:lpstr>3. Размер арендной платы</vt:lpstr>
      <vt:lpstr>4. Изменение арендной платы</vt:lpstr>
      <vt:lpstr>    5. Условие о правах третьих лиц на объект  </vt:lpstr>
      <vt:lpstr>6. Обеспечительный платеж</vt:lpstr>
      <vt:lpstr>7. Обязанности по ремонту</vt:lpstr>
      <vt:lpstr>8. Расходы на ремонт и содержание имущества</vt:lpstr>
      <vt:lpstr>    9. Условие о субаренде, перенайме </vt:lpstr>
      <vt:lpstr>10. Право на отказ от договора</vt:lpstr>
      <vt:lpstr>Рекомендации юриста</vt:lpstr>
      <vt:lpstr>КОНТАКТЫ</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ВЕБИНАР  15 июля 2020 г. г.Брянск, спикер  Пилипенко Елена Алексеевна</dc:title>
  <dc:creator>User</dc:creator>
  <cp:lastModifiedBy>Юрист</cp:lastModifiedBy>
  <cp:revision>16</cp:revision>
  <dcterms:created xsi:type="dcterms:W3CDTF">2020-07-10T10:52:50Z</dcterms:created>
  <dcterms:modified xsi:type="dcterms:W3CDTF">2022-03-25T11:18:57Z</dcterms:modified>
</cp:coreProperties>
</file>