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</p:sldIdLst>
  <p:sldSz cx="10693400" cy="7561263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8" autoAdjust="0"/>
  </p:normalViewPr>
  <p:slideViewPr>
    <p:cSldViewPr>
      <p:cViewPr varScale="1">
        <p:scale>
          <a:sx n="100" d="100"/>
          <a:sy n="100" d="100"/>
        </p:scale>
        <p:origin x="1428" y="78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3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36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8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95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51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32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43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3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05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15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5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BFC11-7A46-4097-8E6F-231CFB93428B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D4A4A-C501-45F8-BE1D-DB90D2E287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39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ovp1.consultant.ru/cgi/online.cgi?ref=A9D3CFDBD1445FBD6FFEAA1D09AED9B70BC2C1319DB6C0DE9DCBAAF8B245CBFFFF95812684A84645FA698C1BAAOFnEL" TargetMode="External"/><Relationship Id="rId2" Type="http://schemas.openxmlformats.org/officeDocument/2006/relationships/hyperlink" Target="https://onlineovp1.consultant.ru/cgi/online.cgi?ref=CFB8AD403B6A360E98FBFDE43DA7E7DAE0270B4498DD5775180360B77755670E14BE86B25B2DA19005C23025DF45l8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onlineovp1.consultant.ru/cgi/online.cgi?ref=AC6C87F5AC1D85CDFCB14179700BE4BCABD0B3B23092767A86C1606AC3534069C1A73F68CFD0DEE2950147C70El1pE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ovp1.consultant.ru/cgi/online.cgi?ref=FD2DDBCBA35908FD055D6E319A0599E22493228CCADB90B260D18BA2A825BE1481CF9F826B7FBCABD4FAF6C10B42oBL" TargetMode="External"/><Relationship Id="rId7" Type="http://schemas.openxmlformats.org/officeDocument/2006/relationships/hyperlink" Target="https://onlineovp1.consultant.ru/cgi/online.cgi?ref=0163C5B38E2C8572B864FF9A2DBAB7046D2B2FF275478EF6A4D2DC3C7CC511EC8B88B7D9BA8333DEFE27B8A9A2d1D6M" TargetMode="External"/><Relationship Id="rId2" Type="http://schemas.openxmlformats.org/officeDocument/2006/relationships/hyperlink" Target="https://onlineovp1.consultant.ru/cgi/online.cgi?ref=F2F5348B32E7BDF2DBA9161F0DD98EA722FD993857EC8C3EF5CD5E11A2C140A34875EF739B96BC25DE84F56187MCo3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lineovp1.consultant.ru/cgi/online.cgi?ref=E25E8E6C8DB3FFEA3AD1D60F69FCC733A64B44BD80B4937E872B164CF99EBC2B5055D5E65248722BA665C82744eCCFM" TargetMode="External"/><Relationship Id="rId5" Type="http://schemas.openxmlformats.org/officeDocument/2006/relationships/hyperlink" Target="https://onlineovp1.consultant.ru/cgi/online.cgi?ref=F9018E43C7FF55AB8FB3ECB0F16989C93921E2258B79D232EEB1BC5584264494115ABC824A7004AC435CEE51ECy0B8M" TargetMode="External"/><Relationship Id="rId4" Type="http://schemas.openxmlformats.org/officeDocument/2006/relationships/hyperlink" Target="https://onlineovp1.consultant.ru/cgi/online.cgi?ref=74310C60D5F1FAD6BD521EFEF00AFD11BAC07AB83C586DDC582D9376B41E497B8CE041A9129E23E6E1D9009550Q3B2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ovp1.consultant.ru/cgi/online.cgi?ref=A9D3CFDBD1445FBD6FFEAA1D09AED9B70BC2C1319DB6C0DE9DCBAAF8B245CBFFFF95812684A84645FA698C1BAAOFnEL" TargetMode="External"/><Relationship Id="rId2" Type="http://schemas.openxmlformats.org/officeDocument/2006/relationships/hyperlink" Target="https://onlineovp1.consultant.ru/cgi/online.cgi?ref=CFB8AD403B6A360E98FBFDE43DA7E7DAE0270B4498DD5775180360B77755670E14BE86B25B2DA19005C23025DF45l8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nlineovp1.consultant.ru/cgi/online.cgi?ref=CD01E9A9B342D8FB318C76D59B02BB871227EEFF66054A7AF714B153EAE3265EC4B81151EEBF00881F21A51347M1Q7I" TargetMode="External"/><Relationship Id="rId4" Type="http://schemas.openxmlformats.org/officeDocument/2006/relationships/hyperlink" Target="https://onlineovp1.consultant.ru/cgi/online.cgi?ref=B4B71B8141905A91C20AE6463ECAECADBAC4215D866CAF46A1CB86C9CF015A17F5282A7A7102BD96AC7D9E275Ae3O3I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onlineovp1.consultant.ru/cgi/online.cgi?ref=61D18CA45F28C33305E7AF3258C61244EB0A3BECB663692F7A000CEA56482E578341470168FB26A12EC56987B1V8L5M" TargetMode="External"/><Relationship Id="rId13" Type="http://schemas.openxmlformats.org/officeDocument/2006/relationships/hyperlink" Target="https://onlineovp1.consultant.ru/cgi/online.cgi?ref=EBB6F0DD81F9B8F4695D4267A4E4601DFB1AD0BF3514CF4985A11FF28410913E3C22C1B0E36BF46FED05C556D61Dh7L" TargetMode="External"/><Relationship Id="rId3" Type="http://schemas.openxmlformats.org/officeDocument/2006/relationships/hyperlink" Target="https://onlineovp1.consultant.ru/cgi/online.cgi?ref=CFB8AD403B6A360E98FBFDE43DA7E7DAE0270B4498DD5775180360B77755670E14BE86B25B2DA19005C23025DF45l8L" TargetMode="External"/><Relationship Id="rId7" Type="http://schemas.openxmlformats.org/officeDocument/2006/relationships/hyperlink" Target="https://onlineovp1.consultant.ru/cgi/online.cgi?ref=9FA075561038EEA5413A251690281E1FE00FFACAAACF2419498EFFE0DBFDDF6A38E29A730924E63C6148KEWBL" TargetMode="External"/><Relationship Id="rId12" Type="http://schemas.openxmlformats.org/officeDocument/2006/relationships/hyperlink" Target="https://onlineovp1.consultant.ru/cgi/online.cgi?ref=D1048F68D42836ACFC1CEEE488277EADF3C9026AA6E7990F5F39F2359FA0D2AB41B38FEF1E8D712A8BE5CF1Bc5L" TargetMode="External"/><Relationship Id="rId2" Type="http://schemas.openxmlformats.org/officeDocument/2006/relationships/hyperlink" Target="https://onlineovp1.consultant.ru/cgi/online.cgi?ref=3F9F36B21DF6D8DD025CB37A5BFBF6FA4CA3D2E7FB6A9ABB03AA0E4E73CD8869556CDB7C18F3A9E5B7B9DD4212CBD3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lineovp1.consultant.ru/cgi/online.cgi?ref=0EC2AEA2DA7CFFAAD0D71DC8C7C7BADE62B83A79925DF1F2F64E56ADBCF897D9857B9F85453440A233B04FFBB3f8V4L" TargetMode="External"/><Relationship Id="rId11" Type="http://schemas.openxmlformats.org/officeDocument/2006/relationships/hyperlink" Target="https://onlineovp1.consultant.ru/cgi/online.cgi?ref=C255ED0D36F33CA74C954E5942BF744F108BAD65320E20B58BA71408A32AA04304167D363CF2F6B309A23B3D16KCO9M" TargetMode="External"/><Relationship Id="rId5" Type="http://schemas.openxmlformats.org/officeDocument/2006/relationships/hyperlink" Target="https://onlineovp1.consultant.ru/cgi/online.cgi?ref=248BBD60C87C3D5BD49073C581E42F8A826CDDE2F4CB3790B3038DB6491BA112F39A251109C3A3FAB04B4C34847EI8M" TargetMode="External"/><Relationship Id="rId10" Type="http://schemas.openxmlformats.org/officeDocument/2006/relationships/hyperlink" Target="https://onlineovp1.consultant.ru/cgi/online.cgi?ref=759A127A55D6FB74D947DDFB49D086196F00AC07F5F6C6AC408215B8E7246C64DE8D57DE7D2D75684B6B4FC776bBN3M" TargetMode="External"/><Relationship Id="rId4" Type="http://schemas.openxmlformats.org/officeDocument/2006/relationships/hyperlink" Target="https://onlineovp1.consultant.ru/cgi/online.cgi?ref=985046F2396E5991239CBF828D186F1BE8D93AE27A7FE1EE0EB865B9761929C818EF4B3F2394BE989Dm4G5M" TargetMode="External"/><Relationship Id="rId9" Type="http://schemas.openxmlformats.org/officeDocument/2006/relationships/hyperlink" Target="https://onlineovp1.consultant.ru/cgi/online.cgi?ref=6EBE50D35C8E7B6BD46BBB3448FE2254D22EBD2830919621F82DBE3EF788C95B153EA85EC30C41D13B73F93C4Di0MB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Договор подряда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91407"/>
            <a:ext cx="7485380" cy="1932323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Пилипенко Елена Алексеевна</a:t>
            </a:r>
          </a:p>
          <a:p>
            <a:pPr>
              <a:defRPr/>
            </a:pPr>
            <a:r>
              <a:rPr lang="ru-RU" sz="4400" i="1" dirty="0" smtClean="0">
                <a:solidFill>
                  <a:schemeClr val="accent4">
                    <a:lumMod val="50000"/>
                  </a:schemeClr>
                </a:solidFill>
              </a:rPr>
              <a:t>Магистр юриспруденции, </a:t>
            </a:r>
          </a:p>
          <a:p>
            <a:pPr>
              <a:defRPr/>
            </a:pPr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</a:rPr>
              <a:t>член «Ассоциации юристов России», </a:t>
            </a:r>
          </a:p>
          <a:p>
            <a:pPr>
              <a:defRPr/>
            </a:pPr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</a:rPr>
              <a:t>советник государственной гражданской службы 3 класса, </a:t>
            </a:r>
          </a:p>
          <a:p>
            <a:pPr>
              <a:defRPr/>
            </a:pPr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</a:rPr>
              <a:t>руководитель юридического центра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0" y="6545472"/>
            <a:ext cx="1816608" cy="78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4670" y="1637492"/>
            <a:ext cx="5383534" cy="478634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Договор подряда</a:t>
            </a:r>
            <a:r>
              <a:rPr lang="ru-RU" dirty="0" smtClean="0"/>
              <a:t> представляет собой соглашение, по которому подрядчик обязуется выполнить по заданию заказчика определенную работу и сдать ее результат, а заказчик обязуется принять результат и оплатить его (</a:t>
            </a:r>
            <a:r>
              <a:rPr lang="ru-RU" dirty="0" smtClean="0">
                <a:hlinkClick r:id="rId2" tooltip="Ссылка на КонсультантПлюс"/>
              </a:rPr>
              <a:t>п. 1 ст. 702</a:t>
            </a:r>
            <a:r>
              <a:rPr lang="ru-RU" dirty="0" smtClean="0"/>
              <a:t> ГК РФ). </a:t>
            </a:r>
          </a:p>
          <a:p>
            <a:r>
              <a:rPr lang="ru-RU" dirty="0" smtClean="0"/>
              <a:t>Данный договор заключается на изготовление или переработку (обработку) вещи либо на выполнение другой работы (</a:t>
            </a:r>
            <a:r>
              <a:rPr lang="ru-RU" dirty="0" smtClean="0">
                <a:hlinkClick r:id="rId3" tooltip="Ссылка на КонсультантПлюс"/>
              </a:rPr>
              <a:t>п. 1 ст. 703</a:t>
            </a:r>
            <a:r>
              <a:rPr lang="ru-RU" dirty="0" smtClean="0"/>
              <a:t> ГК РФ).</a:t>
            </a:r>
            <a:endParaRPr lang="ru-RU" dirty="0"/>
          </a:p>
        </p:txBody>
      </p:sp>
      <p:pic>
        <p:nvPicPr>
          <p:cNvPr id="9218" name="Picture 2" descr="https://im0-tub-ru.yandex.net/i?id=33b483ae84c11c4a1f54d595f4a290fb-l&amp;n=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7664" y="1637491"/>
            <a:ext cx="461573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6812294" cy="1260211"/>
          </a:xfrm>
        </p:spPr>
        <p:txBody>
          <a:bodyPr/>
          <a:lstStyle/>
          <a:p>
            <a:r>
              <a:rPr lang="ru-RU" dirty="0" smtClean="0"/>
              <a:t>Существенные условия: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 предмет (содержание, объем и </a:t>
            </a:r>
          </a:p>
          <a:p>
            <a:pPr>
              <a:buNone/>
            </a:pPr>
            <a:r>
              <a:rPr lang="ru-RU" dirty="0" smtClean="0"/>
              <a:t>результат работы);</a:t>
            </a:r>
          </a:p>
          <a:p>
            <a:pPr>
              <a:buNone/>
            </a:pPr>
            <a:r>
              <a:rPr lang="ru-RU" dirty="0" smtClean="0"/>
              <a:t>- начальный и конечный сроки выполнения работы.</a:t>
            </a:r>
          </a:p>
          <a:p>
            <a:r>
              <a:rPr lang="ru-RU" dirty="0" smtClean="0"/>
              <a:t>Договор подряда регулируется </a:t>
            </a:r>
            <a:r>
              <a:rPr lang="ru-RU" dirty="0" smtClean="0">
                <a:hlinkClick r:id="rId2" tooltip="Ссылка на КонсультантПлюс"/>
              </a:rPr>
              <a:t>§ 1 гл. 37</a:t>
            </a:r>
            <a:r>
              <a:rPr lang="ru-RU" dirty="0" smtClean="0"/>
              <a:t> ГК РФ. Для отдельных видов подряда (строительный подряд, подряд на выполнение проектных и изыскательских работ и др.) предусмотрены специальные правила.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https://xn----itbakqmdgicjbifd1mgj.xn--p1ai/uploads/posts/2019-02/1549468860_000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71533" y="0"/>
            <a:ext cx="3321867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Отличия договора подряда от других договоров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1)</a:t>
            </a:r>
            <a:r>
              <a:rPr lang="ru-RU" dirty="0" smtClean="0"/>
              <a:t> </a:t>
            </a:r>
            <a:r>
              <a:rPr lang="ru-RU" b="1" dirty="0" smtClean="0"/>
              <a:t>от договора купли-продажи (поставки)</a:t>
            </a:r>
            <a:endParaRPr lang="ru-RU" dirty="0" smtClean="0"/>
          </a:p>
          <a:p>
            <a:r>
              <a:rPr lang="ru-RU" dirty="0" smtClean="0"/>
              <a:t>Договор подряда определяет взаимоотношения сторон в процессе изготовления результата работы (вещи), а при купле-продаже (поставке) главное – передача товара (вещи) покупателю.</a:t>
            </a:r>
          </a:p>
          <a:p>
            <a:r>
              <a:rPr lang="ru-RU" dirty="0" smtClean="0"/>
              <a:t>В договоре подряда устанавливаются сроки и порядок выполнения работы (</a:t>
            </a:r>
            <a:r>
              <a:rPr lang="ru-RU" dirty="0" smtClean="0">
                <a:hlinkClick r:id="rId2" tooltip="Ссылка на КонсультантПлюс"/>
              </a:rPr>
              <a:t>ст. ст. 703</a:t>
            </a:r>
            <a:r>
              <a:rPr lang="ru-RU" dirty="0" smtClean="0"/>
              <a:t>, </a:t>
            </a:r>
            <a:r>
              <a:rPr lang="ru-RU" dirty="0" smtClean="0">
                <a:hlinkClick r:id="rId3" tooltip="Ссылка на КонсультантПлюс"/>
              </a:rPr>
              <a:t>708</a:t>
            </a:r>
            <a:r>
              <a:rPr lang="ru-RU" dirty="0" smtClean="0"/>
              <a:t> ГК РФ), определяются права и обязанности сторон в процессе ее исполнения (</a:t>
            </a:r>
            <a:r>
              <a:rPr lang="ru-RU" dirty="0" smtClean="0">
                <a:hlinkClick r:id="rId4" tooltip="Ссылка на КонсультантПлюс"/>
              </a:rPr>
              <a:t>ст. ст. 715</a:t>
            </a:r>
            <a:r>
              <a:rPr lang="ru-RU" dirty="0" smtClean="0"/>
              <a:t>, </a:t>
            </a:r>
            <a:r>
              <a:rPr lang="ru-RU" dirty="0" smtClean="0">
                <a:hlinkClick r:id="rId5" tooltip="Ссылка на КонсультантПлюс"/>
              </a:rPr>
              <a:t>716</a:t>
            </a:r>
            <a:r>
              <a:rPr lang="ru-RU" dirty="0" smtClean="0"/>
              <a:t>, </a:t>
            </a:r>
            <a:r>
              <a:rPr lang="ru-RU" dirty="0" smtClean="0">
                <a:hlinkClick r:id="rId6" tooltip="Ссылка на КонсультантПлюс"/>
              </a:rPr>
              <a:t>718</a:t>
            </a:r>
            <a:r>
              <a:rPr lang="ru-RU" dirty="0" smtClean="0"/>
              <a:t>, </a:t>
            </a:r>
            <a:r>
              <a:rPr lang="ru-RU" dirty="0" smtClean="0">
                <a:hlinkClick r:id="rId7" tooltip="Ссылка на КонсультантПлюс"/>
              </a:rPr>
              <a:t>719</a:t>
            </a:r>
            <a:r>
              <a:rPr lang="ru-RU" dirty="0" smtClean="0"/>
              <a:t> ГК РФ), а в договоре купли-продажи (поставки) процесс изготовления товара не регулируется.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Отличия договора подряда от других договоров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2)</a:t>
            </a:r>
            <a:r>
              <a:rPr lang="ru-RU" dirty="0" smtClean="0"/>
              <a:t> </a:t>
            </a:r>
            <a:r>
              <a:rPr lang="ru-RU" b="1" dirty="0" smtClean="0"/>
              <a:t>от договора возмездного оказания услуг</a:t>
            </a:r>
            <a:endParaRPr lang="ru-RU" dirty="0" smtClean="0"/>
          </a:p>
          <a:p>
            <a:r>
              <a:rPr lang="ru-RU" dirty="0" smtClean="0"/>
              <a:t>Подрядчик должен выполнить работу и сдать заказчику ее результат, имеющий материальное выражение (</a:t>
            </a:r>
            <a:r>
              <a:rPr lang="ru-RU" dirty="0" smtClean="0">
                <a:hlinkClick r:id="rId2" tooltip="Ссылка на КонсультантПлюс"/>
              </a:rPr>
              <a:t>п. 1 ст. 702</a:t>
            </a:r>
            <a:r>
              <a:rPr lang="ru-RU" dirty="0" smtClean="0"/>
              <a:t>, </a:t>
            </a:r>
            <a:r>
              <a:rPr lang="ru-RU" dirty="0" smtClean="0">
                <a:hlinkClick r:id="rId3" tooltip="Ссылка на КонсультантПлюс"/>
              </a:rPr>
              <a:t>п. 1 ст. 703</a:t>
            </a:r>
            <a:r>
              <a:rPr lang="ru-RU" dirty="0" smtClean="0"/>
              <a:t>, </a:t>
            </a:r>
            <a:r>
              <a:rPr lang="ru-RU" dirty="0" smtClean="0">
                <a:hlinkClick r:id="rId4" tooltip="Ссылка на КонсультантПлюс"/>
              </a:rPr>
              <a:t>п. 1 ст. 720</a:t>
            </a:r>
            <a:r>
              <a:rPr lang="ru-RU" dirty="0" smtClean="0"/>
              <a:t> ГК РФ). Таким образом, предметом договора подряда являются работа и ее материальный результат. Предметом договора возмездного оказания услуг являются действия или деятельность исполнителя (услуги). Достижение результата и передача его заказчику в предмет данного договора не входят (</a:t>
            </a:r>
            <a:r>
              <a:rPr lang="ru-RU" dirty="0" smtClean="0">
                <a:hlinkClick r:id="rId5" tooltip="Ссылка на КонсультантПлюс"/>
              </a:rPr>
              <a:t>п. 1 ст. 779</a:t>
            </a:r>
            <a:r>
              <a:rPr lang="ru-RU" dirty="0" smtClean="0"/>
              <a:t> ГК РФ). Услуги, как правило, не имеют материального выражения и потребляются в процессе их оказания.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Отличия договора подряда от других договоров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3)</a:t>
            </a:r>
            <a:r>
              <a:rPr lang="ru-RU" dirty="0" smtClean="0"/>
              <a:t> </a:t>
            </a:r>
            <a:r>
              <a:rPr lang="ru-RU" b="1" dirty="0" smtClean="0"/>
              <a:t>от трудового договора</a:t>
            </a:r>
            <a:endParaRPr lang="ru-RU" dirty="0" smtClean="0"/>
          </a:p>
          <a:p>
            <a:r>
              <a:rPr lang="ru-RU" dirty="0" smtClean="0"/>
              <a:t>Предметом трудового договора является выполнение работником трудовой функции (</a:t>
            </a:r>
            <a:r>
              <a:rPr lang="ru-RU" dirty="0" smtClean="0">
                <a:hlinkClick r:id="rId2" tooltip="Ссылка на КонсультантПлюс"/>
              </a:rPr>
              <a:t>ст. 56</a:t>
            </a:r>
            <a:r>
              <a:rPr lang="ru-RU" dirty="0" smtClean="0"/>
              <a:t> ТК РФ), а предметом договора подряда - выполнение подрядчиком работы (</a:t>
            </a:r>
            <a:r>
              <a:rPr lang="ru-RU" dirty="0" smtClean="0">
                <a:hlinkClick r:id="rId3" tooltip="Ссылка на КонсультантПлюс"/>
              </a:rPr>
              <a:t>п. 1 ст. 702</a:t>
            </a:r>
            <a:r>
              <a:rPr lang="ru-RU" dirty="0" smtClean="0"/>
              <a:t> ГК РФ).</a:t>
            </a:r>
          </a:p>
          <a:p>
            <a:r>
              <a:rPr lang="ru-RU" dirty="0" smtClean="0"/>
              <a:t>Подрядчик самостоятелен при выполнении работы (</a:t>
            </a:r>
            <a:r>
              <a:rPr lang="ru-RU" dirty="0" smtClean="0">
                <a:hlinkClick r:id="rId4" tooltip="Ссылка на КонсультантПлюс"/>
              </a:rPr>
              <a:t>п. 1 ст. 2</a:t>
            </a:r>
            <a:r>
              <a:rPr lang="ru-RU" dirty="0" smtClean="0"/>
              <a:t>, </a:t>
            </a:r>
            <a:r>
              <a:rPr lang="ru-RU" dirty="0" smtClean="0">
                <a:hlinkClick r:id="rId5" tooltip="Ссылка на КонсультантПлюс"/>
              </a:rPr>
              <a:t>п. 1 ст. 715</a:t>
            </a:r>
            <a:r>
              <a:rPr lang="ru-RU" dirty="0" smtClean="0"/>
              <a:t> ГК РФ), а работник подчиняется правилам внутреннего трудового распорядка работодателя (</a:t>
            </a:r>
            <a:r>
              <a:rPr lang="ru-RU" dirty="0" smtClean="0">
                <a:hlinkClick r:id="rId6" tooltip="Ссылка на КонсультантПлюс"/>
              </a:rPr>
              <a:t>ст. ст. 21</a:t>
            </a:r>
            <a:r>
              <a:rPr lang="ru-RU" dirty="0" smtClean="0"/>
              <a:t>, </a:t>
            </a:r>
            <a:r>
              <a:rPr lang="ru-RU" dirty="0" smtClean="0">
                <a:hlinkClick r:id="rId7" tooltip="Ссылка на КонсультантПлюс"/>
              </a:rPr>
              <a:t>189</a:t>
            </a:r>
            <a:r>
              <a:rPr lang="ru-RU" dirty="0" smtClean="0"/>
              <a:t> ТК РФ).</a:t>
            </a:r>
          </a:p>
          <a:p>
            <a:r>
              <a:rPr lang="ru-RU" dirty="0" smtClean="0"/>
              <a:t>Подрядчик вправе привлечь к исполнению работы третьих лиц (</a:t>
            </a:r>
            <a:r>
              <a:rPr lang="ru-RU" dirty="0" smtClean="0">
                <a:hlinkClick r:id="rId8" tooltip="Ссылка на КонсультантПлюс"/>
              </a:rPr>
              <a:t>п. 1 ст. 706</a:t>
            </a:r>
            <a:r>
              <a:rPr lang="ru-RU" dirty="0" smtClean="0"/>
              <a:t> ГК РФ), а работник должен выполнить работу лично (</a:t>
            </a:r>
            <a:r>
              <a:rPr lang="ru-RU" dirty="0" smtClean="0">
                <a:hlinkClick r:id="rId9" tooltip="Ссылка на КонсультантПлюс"/>
              </a:rPr>
              <a:t>ст. 21</a:t>
            </a:r>
            <a:r>
              <a:rPr lang="ru-RU" dirty="0" smtClean="0"/>
              <a:t> ТК РФ).</a:t>
            </a:r>
          </a:p>
          <a:p>
            <a:r>
              <a:rPr lang="ru-RU" dirty="0" smtClean="0"/>
              <a:t>Оплату работы подрядчик получает за результат, сданный в сроки и в порядке, предусмотренные договором (</a:t>
            </a:r>
            <a:r>
              <a:rPr lang="ru-RU" dirty="0" smtClean="0">
                <a:hlinkClick r:id="rId10" tooltip="Ссылка на КонсультантПлюс"/>
              </a:rPr>
              <a:t>ст. ст. 702</a:t>
            </a:r>
            <a:r>
              <a:rPr lang="ru-RU" dirty="0" smtClean="0"/>
              <a:t>, </a:t>
            </a:r>
            <a:r>
              <a:rPr lang="ru-RU" dirty="0" smtClean="0">
                <a:hlinkClick r:id="rId11" tooltip="Ссылка на КонсультантПлюс"/>
              </a:rPr>
              <a:t>ст. 711</a:t>
            </a:r>
            <a:r>
              <a:rPr lang="ru-RU" dirty="0" smtClean="0"/>
              <a:t> ГК РФ), заработная плата работника не привязана к сдаче результата работы и выплачивается не реже чем каждые полмесяца в размере не ниже МРОТ (</a:t>
            </a:r>
            <a:r>
              <a:rPr lang="ru-RU" dirty="0" smtClean="0">
                <a:hlinkClick r:id="rId12" tooltip="Ссылка на КонсультантПлюс"/>
              </a:rPr>
              <a:t>ст. ст. 133</a:t>
            </a:r>
            <a:r>
              <a:rPr lang="ru-RU" dirty="0" smtClean="0"/>
              <a:t>, </a:t>
            </a:r>
            <a:r>
              <a:rPr lang="ru-RU" dirty="0" smtClean="0">
                <a:hlinkClick r:id="rId13" tooltip="Ссылка на КонсультантПлюс"/>
              </a:rPr>
              <a:t>136</a:t>
            </a:r>
            <a:r>
              <a:rPr lang="ru-RU" dirty="0" smtClean="0"/>
              <a:t> ТК РФ).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75</Words>
  <Application>Microsoft Office PowerPoint</Application>
  <PresentationFormat>Произвольный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Договор подряда</vt:lpstr>
      <vt:lpstr>Понятие </vt:lpstr>
      <vt:lpstr>Существенные условия:</vt:lpstr>
      <vt:lpstr>Отличия договора подряда от других договоров</vt:lpstr>
      <vt:lpstr>Отличия договора подряда от других договоров</vt:lpstr>
      <vt:lpstr>Отличия договора подряда от других договоров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PC-Dis</dc:creator>
  <cp:lastModifiedBy>Наталья А. Курсина</cp:lastModifiedBy>
  <cp:revision>47</cp:revision>
  <dcterms:created xsi:type="dcterms:W3CDTF">2020-11-27T12:01:33Z</dcterms:created>
  <dcterms:modified xsi:type="dcterms:W3CDTF">2022-03-29T13:36:00Z</dcterms:modified>
</cp:coreProperties>
</file>