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87" autoAdjust="0"/>
    <p:restoredTop sz="94660"/>
  </p:normalViewPr>
  <p:slideViewPr>
    <p:cSldViewPr>
      <p:cViewPr varScale="1">
        <p:scale>
          <a:sx n="66" d="100"/>
          <a:sy n="66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836FAF-D3E9-4A5D-B1E3-DE23034CEAB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019E40-A672-4FC7-AAE2-D62F6DF5B7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536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Юридический </a:t>
            </a:r>
            <a:r>
              <a:rPr lang="ru-RU" smtClean="0"/>
              <a:t>бизнес </a:t>
            </a:r>
            <a:br>
              <a:rPr lang="ru-RU" smtClean="0"/>
            </a:br>
            <a:r>
              <a:rPr lang="ru-RU" smtClean="0"/>
              <a:t>в России,</a:t>
            </a:r>
            <a:br>
              <a:rPr lang="ru-RU" smtClean="0"/>
            </a:br>
            <a:r>
              <a:rPr lang="ru-RU" smtClean="0"/>
              <a:t> </a:t>
            </a:r>
            <a:r>
              <a:rPr lang="ru-RU" dirty="0" smtClean="0"/>
              <a:t>тенденции развития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</a:rPr>
              <a:t>Пилипенко Елена Алексеевна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i="1" dirty="0" smtClean="0">
                <a:solidFill>
                  <a:schemeClr val="tx1"/>
                </a:solidFill>
              </a:rPr>
              <a:t>Магистр юриспруденции, </a:t>
            </a:r>
            <a:br>
              <a:rPr lang="ru-RU" sz="2800" i="1" dirty="0" smtClean="0">
                <a:solidFill>
                  <a:schemeClr val="tx1"/>
                </a:solidFill>
              </a:rPr>
            </a:br>
            <a:r>
              <a:rPr lang="ru-RU" sz="2800" i="1" dirty="0" smtClean="0">
                <a:solidFill>
                  <a:schemeClr val="tx1"/>
                </a:solidFill>
              </a:rPr>
              <a:t>член «Ассоциации юристов России», </a:t>
            </a:r>
            <a:br>
              <a:rPr lang="ru-RU" sz="2800" i="1" dirty="0" smtClean="0">
                <a:solidFill>
                  <a:schemeClr val="tx1"/>
                </a:solidFill>
              </a:rPr>
            </a:br>
            <a:r>
              <a:rPr lang="ru-RU" sz="2800" i="1" dirty="0" smtClean="0">
                <a:solidFill>
                  <a:schemeClr val="tx1"/>
                </a:solidFill>
              </a:rPr>
              <a:t>советник государственной гражданской службы 3 класса, </a:t>
            </a:r>
            <a:br>
              <a:rPr lang="ru-RU" sz="2800" i="1" dirty="0" smtClean="0">
                <a:solidFill>
                  <a:schemeClr val="tx1"/>
                </a:solidFill>
              </a:rPr>
            </a:br>
            <a:r>
              <a:rPr lang="ru-RU" sz="2800" i="1" dirty="0" smtClean="0">
                <a:solidFill>
                  <a:schemeClr val="tx1"/>
                </a:solidFill>
              </a:rPr>
              <a:t>руководитель юридического центра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6498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СПАСИБО ЗА ВНИМАНИЕ!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Чтобы открыть юридическую фирму с нуля, прежде нужно определиться, в какой отрасли права вы хотите работать.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Большинство споров гражданско-правового характера. Они включают включающие как гражданское, так и трудовое, семейное, земельное и иные отрасли права. Уголовная и административная отрасли также востребованы.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>
                <a:solidFill>
                  <a:srgbClr val="00B0F0"/>
                </a:solidFill>
              </a:rPr>
              <a:t>Пошаговая инструкция по открытию юридической фирмы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4043362" cy="43765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Прежде чем создавать юридическую фирму нужно принять решение, как вести этот бизнес — выбрать организационно-правовую форму и налоговый режим. Есть три варианта: </a:t>
            </a:r>
            <a:r>
              <a:rPr lang="ru-RU" u="sng" dirty="0" smtClean="0">
                <a:solidFill>
                  <a:schemeClr val="accent4"/>
                </a:solidFill>
              </a:rPr>
              <a:t>регистрироваться </a:t>
            </a:r>
            <a:r>
              <a:rPr lang="ru-RU" u="sng" dirty="0" err="1" smtClean="0">
                <a:solidFill>
                  <a:schemeClr val="accent4"/>
                </a:solidFill>
              </a:rPr>
              <a:t>самозанятым</a:t>
            </a:r>
            <a:r>
              <a:rPr lang="ru-RU" u="sng" dirty="0" smtClean="0">
                <a:solidFill>
                  <a:schemeClr val="accent4"/>
                </a:solidFill>
              </a:rPr>
              <a:t>, заводить ИП или ООО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Система регистрации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s://bryansktoday.ru/uploads/common/b297d8a2542db40d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71612"/>
            <a:ext cx="4566288" cy="35718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000" dirty="0" smtClean="0"/>
              <a:t>Моментом </a:t>
            </a:r>
            <a:r>
              <a:rPr lang="ru-RU" sz="2000" dirty="0" err="1" smtClean="0"/>
              <a:t>госрегистрации</a:t>
            </a:r>
            <a:r>
              <a:rPr lang="ru-RU" sz="2000" dirty="0" smtClean="0"/>
              <a:t> признается внесение налоговым органом записи в соответствующий реестр — ЕГРИП, ЕГРЮЛ. По окончании регистрации юридическому лицу или ИП выдается документ, подтверждающий факт внесения записи, учредительный документ юридического лица, а также документ о постановке на учет в налоговом органе.</a:t>
            </a:r>
          </a:p>
          <a:p>
            <a:endParaRPr lang="ru-RU" dirty="0"/>
          </a:p>
        </p:txBody>
      </p:sp>
      <p:pic>
        <p:nvPicPr>
          <p:cNvPr id="17412" name="Picture 4" descr="https://tamala.pnzreg.ru/upload/iblock/27a/27ada1aa4a2aa0d8e3df2c642f2508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286124"/>
            <a:ext cx="7251623" cy="2719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400" b="1" dirty="0" smtClean="0">
                <a:solidFill>
                  <a:srgbClr val="00B0F0"/>
                </a:solidFill>
              </a:rPr>
              <a:t>Для создания юридического лица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 smtClean="0"/>
              <a:t>Подписанное заявление о государственной регистрации, решение о создании юридического лица в виде протокола, договора или иного документа, учредительный документ, квитанцию об уплате государственной пошлины.</a:t>
            </a:r>
          </a:p>
          <a:p>
            <a:endParaRPr lang="ru-RU" sz="2400" dirty="0" smtClean="0"/>
          </a:p>
          <a:p>
            <a:pPr lvl="0">
              <a:buNone/>
            </a:pPr>
            <a:r>
              <a:rPr lang="ru-RU" sz="2400" b="1" dirty="0" smtClean="0">
                <a:solidFill>
                  <a:srgbClr val="00B0F0"/>
                </a:solidFill>
              </a:rPr>
              <a:t>Чтобы открыть ИП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 smtClean="0"/>
              <a:t>Подписанное заявление о государственной регистрации, копия паспорта или иного удостоверяющего личность документа, квитанция об уплате государственной пошлины, справка о наличии (отсутствии) судимости.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Перечень документов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Выбор места размещения</a:t>
            </a:r>
            <a:endParaRPr lang="ru-RU" dirty="0" smtClean="0"/>
          </a:p>
          <a:p>
            <a:r>
              <a:rPr lang="ru-RU" b="1" dirty="0" smtClean="0"/>
              <a:t>Заказ оборудования</a:t>
            </a:r>
            <a:endParaRPr lang="ru-RU" dirty="0" smtClean="0"/>
          </a:p>
          <a:p>
            <a:r>
              <a:rPr lang="ru-RU" b="1" dirty="0" smtClean="0"/>
              <a:t>Покупка расходных материалов</a:t>
            </a:r>
            <a:endParaRPr lang="ru-RU" dirty="0" smtClean="0"/>
          </a:p>
          <a:p>
            <a:r>
              <a:rPr lang="ru-RU" b="1" dirty="0" smtClean="0"/>
              <a:t>Наем персонала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Последующие действия: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21506" name="Picture 2" descr="https://mytechnolab.by/wp-content/uploads/2019/12/unnamed-f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1669" y="3714752"/>
            <a:ext cx="5122329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200" dirty="0" smtClean="0"/>
              <a:t>Запустить удобный и понятный для клиентов сайт.</a:t>
            </a:r>
            <a:br>
              <a:rPr lang="ru-RU" sz="3200" dirty="0" smtClean="0"/>
            </a:br>
            <a:endParaRPr lang="ru-RU" sz="3200" dirty="0" smtClean="0"/>
          </a:p>
          <a:p>
            <a:pPr lvl="0"/>
            <a:r>
              <a:rPr lang="ru-RU" sz="3200" dirty="0" smtClean="0"/>
              <a:t>Вложиться в его продвижение. Для этого лучше обратиться к профильным специалистам, которые занимаются SEO продвижением.</a:t>
            </a:r>
            <a:br>
              <a:rPr lang="ru-RU" sz="3200" dirty="0" smtClean="0"/>
            </a:br>
            <a:endParaRPr lang="ru-RU" sz="3200" dirty="0" smtClean="0"/>
          </a:p>
          <a:p>
            <a:pPr lvl="0"/>
            <a:r>
              <a:rPr lang="ru-RU" sz="3200" dirty="0" smtClean="0"/>
              <a:t>Начать сотрудничать со СМИ: от традиционных видов рекламы до помощи журналистам в создании редакционных материалов.</a:t>
            </a:r>
            <a:br>
              <a:rPr lang="ru-RU" sz="3200" dirty="0" smtClean="0"/>
            </a:br>
            <a:endParaRPr lang="ru-RU" sz="3200" dirty="0" smtClean="0"/>
          </a:p>
          <a:p>
            <a:pPr lvl="0"/>
            <a:r>
              <a:rPr lang="ru-RU" sz="3200" dirty="0" smtClean="0"/>
              <a:t>Охватить социальные сети. Но не просто </a:t>
            </a:r>
            <a:r>
              <a:rPr lang="ru-RU" sz="3200" dirty="0" err="1" smtClean="0"/>
              <a:t>насоздавать</a:t>
            </a:r>
            <a:r>
              <a:rPr lang="ru-RU" sz="3200" dirty="0" smtClean="0"/>
              <a:t> страничек в каждой и забросить. В идеале определиться со стратегией продвижения. Возможно стоит нанять SMM специалиста. При должной </a:t>
            </a:r>
            <a:r>
              <a:rPr lang="ru-RU" sz="3200" dirty="0" err="1" smtClean="0"/>
              <a:t>харизматичности</a:t>
            </a:r>
            <a:r>
              <a:rPr lang="ru-RU" sz="3200" dirty="0" smtClean="0"/>
              <a:t> руководителя и сотрудников можно продвигать бренд через личные страницы.</a:t>
            </a:r>
            <a:br>
              <a:rPr lang="ru-RU" sz="3200" dirty="0" smtClean="0"/>
            </a:br>
            <a:endParaRPr lang="ru-RU" sz="3200" dirty="0" smtClean="0"/>
          </a:p>
          <a:p>
            <a:pPr lvl="0"/>
            <a:r>
              <a:rPr lang="ru-RU" sz="3200" dirty="0" smtClean="0"/>
              <a:t>Заложить бюджет на рекламу. Эффективное является контекстная — на сайтах и в поисковиках. При грамотно построенной рекламной кампании могут сработать видеоролики, фотосъемки и наружное размещение.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B0F0"/>
                </a:solidFill>
              </a:rPr>
              <a:t>Как привлечь первых клиентов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572164"/>
          </a:xfrm>
        </p:spPr>
        <p:txBody>
          <a:bodyPr numCol="2">
            <a:normAutofit fontScale="70000" lnSpcReduction="20000"/>
          </a:bodyPr>
          <a:lstStyle/>
          <a:p>
            <a:pPr>
              <a:buNone/>
            </a:pPr>
            <a:r>
              <a:rPr lang="ru-RU" sz="2300" b="1" dirty="0" smtClean="0"/>
              <a:t>Пункт расходов</a:t>
            </a:r>
          </a:p>
          <a:p>
            <a:r>
              <a:rPr lang="ru-RU" sz="2300" dirty="0" smtClean="0"/>
              <a:t>Два стационарных компьютера</a:t>
            </a:r>
          </a:p>
          <a:p>
            <a:r>
              <a:rPr lang="ru-RU" sz="2300" dirty="0" smtClean="0"/>
              <a:t>Два ноутбука</a:t>
            </a:r>
          </a:p>
          <a:p>
            <a:r>
              <a:rPr lang="ru-RU" sz="2300" dirty="0" smtClean="0"/>
              <a:t>МФУ</a:t>
            </a:r>
          </a:p>
          <a:p>
            <a:r>
              <a:rPr lang="ru-RU" sz="2300" dirty="0" smtClean="0"/>
              <a:t>Компьютерная периферия</a:t>
            </a:r>
          </a:p>
          <a:p>
            <a:r>
              <a:rPr lang="ru-RU" sz="2300" dirty="0" smtClean="0"/>
              <a:t>Офисная мебель</a:t>
            </a:r>
          </a:p>
          <a:p>
            <a:r>
              <a:rPr lang="ru-RU" sz="2300" dirty="0" smtClean="0"/>
              <a:t>Диван и два кресла для ожидания</a:t>
            </a:r>
          </a:p>
          <a:p>
            <a:r>
              <a:rPr lang="ru-RU" sz="2300" dirty="0" err="1" smtClean="0"/>
              <a:t>Кулер</a:t>
            </a:r>
            <a:endParaRPr lang="ru-RU" sz="2300" dirty="0" smtClean="0"/>
          </a:p>
          <a:p>
            <a:r>
              <a:rPr lang="ru-RU" sz="2300" dirty="0" smtClean="0"/>
              <a:t>Регистрация, оформление организационно-правовой формы</a:t>
            </a:r>
          </a:p>
          <a:p>
            <a:r>
              <a:rPr lang="ru-RU" sz="2300" dirty="0" smtClean="0"/>
              <a:t>Аренда помещения</a:t>
            </a:r>
          </a:p>
          <a:p>
            <a:r>
              <a:rPr lang="ru-RU" sz="2300" dirty="0" smtClean="0"/>
              <a:t>Косметический ремонт помещения</a:t>
            </a:r>
          </a:p>
          <a:p>
            <a:r>
              <a:rPr lang="ru-RU" sz="2300" dirty="0" smtClean="0"/>
              <a:t>Подписка на </a:t>
            </a:r>
            <a:r>
              <a:rPr lang="ru-RU" sz="2300" dirty="0" err="1" smtClean="0"/>
              <a:t>онлайн-сервисы</a:t>
            </a:r>
            <a:r>
              <a:rPr lang="ru-RU" sz="2300" dirty="0" smtClean="0"/>
              <a:t> и профессиональную периодику</a:t>
            </a:r>
          </a:p>
          <a:p>
            <a:r>
              <a:rPr lang="ru-RU" sz="2300" dirty="0" smtClean="0"/>
              <a:t>Закуп канцелярии и бумаги</a:t>
            </a:r>
          </a:p>
          <a:p>
            <a:r>
              <a:rPr lang="ru-RU" sz="2300" dirty="0" smtClean="0"/>
              <a:t>Бюджет на рекламу</a:t>
            </a:r>
          </a:p>
          <a:p>
            <a:r>
              <a:rPr lang="ru-RU" sz="2300" dirty="0" err="1" smtClean="0"/>
              <a:t>Зарплатный</a:t>
            </a:r>
            <a:r>
              <a:rPr lang="ru-RU" sz="2300" dirty="0" smtClean="0"/>
              <a:t> фонд и затраты на бухгалтерию</a:t>
            </a:r>
          </a:p>
          <a:p>
            <a:r>
              <a:rPr lang="ru-RU" sz="2300" dirty="0" smtClean="0"/>
              <a:t>Создание сайта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2300" b="1" dirty="0" smtClean="0"/>
          </a:p>
          <a:p>
            <a:pPr>
              <a:buNone/>
            </a:pPr>
            <a:r>
              <a:rPr lang="ru-RU" sz="2300" b="1" dirty="0" smtClean="0"/>
              <a:t>Приблизительные траты</a:t>
            </a:r>
          </a:p>
          <a:p>
            <a:r>
              <a:rPr lang="ru-RU" sz="2300" dirty="0" smtClean="0"/>
              <a:t>70 000 рублей</a:t>
            </a:r>
          </a:p>
          <a:p>
            <a:r>
              <a:rPr lang="ru-RU" sz="2300" dirty="0" smtClean="0"/>
              <a:t>80 000 рублей</a:t>
            </a:r>
          </a:p>
          <a:p>
            <a:r>
              <a:rPr lang="ru-RU" sz="2300" dirty="0" smtClean="0"/>
              <a:t>10 000 рублей</a:t>
            </a:r>
          </a:p>
          <a:p>
            <a:r>
              <a:rPr lang="ru-RU" sz="2300" dirty="0" smtClean="0"/>
              <a:t>5000 рублей</a:t>
            </a:r>
          </a:p>
          <a:p>
            <a:r>
              <a:rPr lang="ru-RU" sz="2300" dirty="0" smtClean="0"/>
              <a:t>100 000 рублей</a:t>
            </a:r>
          </a:p>
          <a:p>
            <a:r>
              <a:rPr lang="ru-RU" sz="2300" dirty="0" smtClean="0"/>
              <a:t>50 000 рублей</a:t>
            </a:r>
          </a:p>
          <a:p>
            <a:r>
              <a:rPr lang="ru-RU" sz="2300" dirty="0" smtClean="0"/>
              <a:t>5000 рублей</a:t>
            </a:r>
          </a:p>
          <a:p>
            <a:pPr algn="just">
              <a:lnSpc>
                <a:spcPct val="170000"/>
              </a:lnSpc>
            </a:pPr>
            <a:r>
              <a:rPr lang="ru-RU" sz="2300" dirty="0" smtClean="0"/>
              <a:t>около 20 000 рублей</a:t>
            </a:r>
          </a:p>
          <a:p>
            <a:pPr algn="just">
              <a:lnSpc>
                <a:spcPct val="120000"/>
              </a:lnSpc>
            </a:pPr>
            <a:r>
              <a:rPr lang="ru-RU" sz="2300" dirty="0" smtClean="0"/>
              <a:t>от 30 000 рублей</a:t>
            </a:r>
          </a:p>
          <a:p>
            <a:r>
              <a:rPr lang="ru-RU" sz="2300" dirty="0" smtClean="0"/>
              <a:t>от 20 000 рублей</a:t>
            </a:r>
          </a:p>
          <a:p>
            <a:r>
              <a:rPr lang="ru-RU" sz="2300" dirty="0" smtClean="0"/>
              <a:t>20 000 рублей</a:t>
            </a:r>
          </a:p>
          <a:p>
            <a:pPr>
              <a:lnSpc>
                <a:spcPct val="170000"/>
              </a:lnSpc>
            </a:pPr>
            <a:r>
              <a:rPr lang="ru-RU" sz="2300" dirty="0" smtClean="0"/>
              <a:t>5000 рублей</a:t>
            </a:r>
          </a:p>
          <a:p>
            <a:r>
              <a:rPr lang="ru-RU" sz="2300" dirty="0" smtClean="0"/>
              <a:t>от 50 000 рублей</a:t>
            </a:r>
          </a:p>
          <a:p>
            <a:r>
              <a:rPr lang="ru-RU" sz="2300" dirty="0" smtClean="0"/>
              <a:t>Индивидуально</a:t>
            </a:r>
          </a:p>
          <a:p>
            <a:endParaRPr lang="ru-RU" sz="2300" dirty="0" smtClean="0"/>
          </a:p>
          <a:p>
            <a:r>
              <a:rPr lang="ru-RU" sz="2300" dirty="0" smtClean="0"/>
              <a:t>от 50 000 рублей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B0F0"/>
                </a:solidFill>
              </a:rPr>
              <a:t>Сколько стоит открыть юридическую фирму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 numCol="2">
            <a:normAutofit/>
          </a:bodyPr>
          <a:lstStyle/>
          <a:p>
            <a:r>
              <a:rPr lang="ru-RU" sz="1800" b="1" dirty="0" smtClean="0">
                <a:solidFill>
                  <a:srgbClr val="00B0F0"/>
                </a:solidFill>
              </a:rPr>
              <a:t>Тренд 1: </a:t>
            </a:r>
            <a:r>
              <a:rPr lang="ru-RU" sz="1800" b="1" dirty="0" smtClean="0"/>
              <a:t>внутренние юристы</a:t>
            </a:r>
            <a:endParaRPr lang="ru-RU" sz="1800" dirty="0" smtClean="0"/>
          </a:p>
          <a:p>
            <a:r>
              <a:rPr lang="ru-RU" sz="1800" b="1" dirty="0" smtClean="0">
                <a:solidFill>
                  <a:srgbClr val="00B0F0"/>
                </a:solidFill>
              </a:rPr>
              <a:t>Тренд 2: </a:t>
            </a:r>
            <a:r>
              <a:rPr lang="ru-RU" sz="1800" b="1" dirty="0" smtClean="0"/>
              <a:t>разделение функций правового отдела </a:t>
            </a:r>
            <a:endParaRPr lang="ru-RU" sz="1800" dirty="0" smtClean="0"/>
          </a:p>
          <a:p>
            <a:r>
              <a:rPr lang="ru-RU" sz="1800" b="1" dirty="0" smtClean="0">
                <a:solidFill>
                  <a:srgbClr val="00B0F0"/>
                </a:solidFill>
              </a:rPr>
              <a:t>Тренд 3: </a:t>
            </a:r>
            <a:r>
              <a:rPr lang="ru-RU" sz="1800" b="1" dirty="0" smtClean="0"/>
              <a:t>спрос на юристов в области международного права</a:t>
            </a:r>
            <a:endParaRPr lang="ru-RU" sz="1800" dirty="0" smtClean="0"/>
          </a:p>
          <a:p>
            <a:r>
              <a:rPr lang="ru-RU" sz="1800" b="1" dirty="0" smtClean="0">
                <a:solidFill>
                  <a:srgbClr val="00B0F0"/>
                </a:solidFill>
              </a:rPr>
              <a:t>Тренд 4: </a:t>
            </a:r>
            <a:r>
              <a:rPr lang="ru-RU" sz="1800" b="1" dirty="0" smtClean="0"/>
              <a:t>юристы в области </a:t>
            </a:r>
            <a:r>
              <a:rPr lang="ru-RU" sz="1800" b="1" dirty="0" err="1" smtClean="0"/>
              <a:t>санкционного</a:t>
            </a:r>
            <a:r>
              <a:rPr lang="ru-RU" sz="1800" b="1" dirty="0" smtClean="0"/>
              <a:t> законодательства</a:t>
            </a:r>
          </a:p>
          <a:p>
            <a:endParaRPr lang="ru-RU" sz="1800" b="1" dirty="0" smtClean="0"/>
          </a:p>
          <a:p>
            <a:endParaRPr lang="ru-RU" sz="1800" b="1" dirty="0" smtClean="0"/>
          </a:p>
          <a:p>
            <a:endParaRPr lang="ru-RU" sz="1800" b="1" dirty="0" smtClean="0"/>
          </a:p>
          <a:p>
            <a:endParaRPr lang="ru-RU" sz="1800" b="1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b="1" dirty="0" smtClean="0">
                <a:solidFill>
                  <a:srgbClr val="00B0F0"/>
                </a:solidFill>
              </a:rPr>
              <a:t>Тренд 5: </a:t>
            </a:r>
            <a:r>
              <a:rPr lang="ru-RU" sz="1800" b="1" dirty="0" smtClean="0"/>
              <a:t>специалисты в области информационных технологий</a:t>
            </a:r>
            <a:endParaRPr lang="ru-RU" sz="1800" dirty="0" smtClean="0"/>
          </a:p>
          <a:p>
            <a:r>
              <a:rPr lang="ru-RU" sz="1800" b="1" dirty="0" smtClean="0">
                <a:solidFill>
                  <a:srgbClr val="00B0F0"/>
                </a:solidFill>
              </a:rPr>
              <a:t>Тренд 6: </a:t>
            </a:r>
            <a:r>
              <a:rPr lang="ru-RU" sz="1800" b="1" dirty="0" smtClean="0"/>
              <a:t>удержание сотрудников</a:t>
            </a:r>
            <a:endParaRPr lang="ru-RU" sz="1800" dirty="0" smtClean="0"/>
          </a:p>
          <a:p>
            <a:r>
              <a:rPr lang="ru-RU" sz="1800" b="1" dirty="0" smtClean="0">
                <a:solidFill>
                  <a:srgbClr val="00B0F0"/>
                </a:solidFill>
              </a:rPr>
              <a:t>Тренд 7: </a:t>
            </a:r>
            <a:r>
              <a:rPr lang="ru-RU" sz="1800" b="1" dirty="0" smtClean="0"/>
              <a:t>появление редких специалистов</a:t>
            </a:r>
            <a:endParaRPr lang="ru-RU" sz="1800" dirty="0" smtClean="0"/>
          </a:p>
          <a:p>
            <a:r>
              <a:rPr lang="ru-RU" sz="1800" b="1" dirty="0" smtClean="0">
                <a:solidFill>
                  <a:srgbClr val="00B0F0"/>
                </a:solidFill>
              </a:rPr>
              <a:t>Тренд 8: </a:t>
            </a:r>
            <a:r>
              <a:rPr lang="ru-RU" sz="1800" b="1" dirty="0" smtClean="0"/>
              <a:t>охота за самыми востребованными профессионалами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8 трендов на российском рынке труда в юридической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388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Юридический бизнес  в России,  тенденции развития  </vt:lpstr>
      <vt:lpstr> Пошаговая инструкция по открытию юридической фирмы </vt:lpstr>
      <vt:lpstr>Система регистрации </vt:lpstr>
      <vt:lpstr>Слайд 4</vt:lpstr>
      <vt:lpstr>Перечень документов</vt:lpstr>
      <vt:lpstr>Последующие действия:</vt:lpstr>
      <vt:lpstr>Как привлечь первых клиентов </vt:lpstr>
      <vt:lpstr>Сколько стоит открыть юридическую фирму </vt:lpstr>
      <vt:lpstr> 8 трендов на российском рынке труда в юридической области 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Тенденции развития юридического бизнеса</dc:title>
  <dc:creator>Юрист</dc:creator>
  <cp:lastModifiedBy>User</cp:lastModifiedBy>
  <cp:revision>7</cp:revision>
  <dcterms:created xsi:type="dcterms:W3CDTF">2022-04-14T10:53:15Z</dcterms:created>
  <dcterms:modified xsi:type="dcterms:W3CDTF">2022-07-01T08:35:28Z</dcterms:modified>
</cp:coreProperties>
</file>